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8" r:id="rId3"/>
    <p:sldId id="257" r:id="rId4"/>
    <p:sldId id="266" r:id="rId5"/>
    <p:sldId id="265" r:id="rId6"/>
    <p:sldId id="28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1B6B5"/>
    <a:srgbClr val="FF9999"/>
    <a:srgbClr val="F4D0CC"/>
    <a:srgbClr val="333333"/>
    <a:srgbClr val="92A1B8"/>
    <a:srgbClr val="CCCCFF"/>
    <a:srgbClr val="ECEC14"/>
    <a:srgbClr val="FF5050"/>
    <a:srgbClr val="F2C8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59B5-FB6A-42C1-BF46-1C10D316FD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BE9555-52EE-408B-9A7C-77CDF1284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ED7D62-1A88-4E86-A98B-46A9D93D129E}"/>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5" name="Footer Placeholder 4">
            <a:extLst>
              <a:ext uri="{FF2B5EF4-FFF2-40B4-BE49-F238E27FC236}">
                <a16:creationId xmlns:a16="http://schemas.microsoft.com/office/drawing/2014/main" id="{313FC04C-8963-43EE-95A3-DC3D8ACF29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405345-E6E1-484A-B82D-589315F9A07B}"/>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228446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4D8-430E-49E5-8F03-350ADC65D5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398E99-16A3-404A-89FF-D4165D6F08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0D7B73-BEA4-4A91-B5B4-716A62E1BF54}"/>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5" name="Footer Placeholder 4">
            <a:extLst>
              <a:ext uri="{FF2B5EF4-FFF2-40B4-BE49-F238E27FC236}">
                <a16:creationId xmlns:a16="http://schemas.microsoft.com/office/drawing/2014/main" id="{8414CC12-EAE0-4080-8DC5-BB22964F27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B87C7-1CB2-4C24-AC98-296103627199}"/>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252943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E61B5-3680-4022-AA8A-70E2A806D0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26EFCD-F9AC-4FF5-8666-9CDE96394D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F3AC74-DCBF-4E42-902D-08D2BB96942A}"/>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5" name="Footer Placeholder 4">
            <a:extLst>
              <a:ext uri="{FF2B5EF4-FFF2-40B4-BE49-F238E27FC236}">
                <a16:creationId xmlns:a16="http://schemas.microsoft.com/office/drawing/2014/main" id="{D1F99266-A768-4052-B916-BCB87FAA7D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02737-F950-4E55-B961-D1496538B439}"/>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234298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9B36-92AE-487F-B032-7AE9A5768A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36AD73-A134-417A-B603-A016866B3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16F32B-F8EF-4002-8D61-628B670D0FD1}"/>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5" name="Footer Placeholder 4">
            <a:extLst>
              <a:ext uri="{FF2B5EF4-FFF2-40B4-BE49-F238E27FC236}">
                <a16:creationId xmlns:a16="http://schemas.microsoft.com/office/drawing/2014/main" id="{152B91E5-C0DC-40A5-A91B-57516672DA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D8F67-1699-4A7B-91F8-D59C6D855560}"/>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387914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A7C9-588F-49DB-91AD-8A1FE6256E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E74ABD-1F1A-4192-B91A-715279631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C0074-51EE-48AC-81C0-AE70BF0A3803}"/>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5" name="Footer Placeholder 4">
            <a:extLst>
              <a:ext uri="{FF2B5EF4-FFF2-40B4-BE49-F238E27FC236}">
                <a16:creationId xmlns:a16="http://schemas.microsoft.com/office/drawing/2014/main" id="{60095CBD-E881-4E99-BFEF-4491F5391E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014C4F-1FB1-41D7-8902-0B2F3F4CDC94}"/>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31848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4508-AC59-4ABE-B2C9-DC81EB73A3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3E6D1D-9156-4D34-B27D-AEB93A269D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E286F2-9C35-4D04-97B7-1A2D505CF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ADC047-53D7-4B3F-A440-0EB90774FB7B}"/>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6" name="Footer Placeholder 5">
            <a:extLst>
              <a:ext uri="{FF2B5EF4-FFF2-40B4-BE49-F238E27FC236}">
                <a16:creationId xmlns:a16="http://schemas.microsoft.com/office/drawing/2014/main" id="{3221E23A-D31F-4F86-8482-459BA8855A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8F1F1C-17FC-4927-9390-A39E40043484}"/>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220728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53ED-9A26-41E3-9427-51047CDD93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098882-2C1E-44E2-AB3F-C733178ED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2588D9-DF19-4443-92D9-5E8F74E538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F18772-7F11-4F6B-AC04-E520708C7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2DF10C-0DEF-424B-AFD9-B57973F7A5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5BACAB-691A-4F42-BED9-7D01B2E054C8}"/>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8" name="Footer Placeholder 7">
            <a:extLst>
              <a:ext uri="{FF2B5EF4-FFF2-40B4-BE49-F238E27FC236}">
                <a16:creationId xmlns:a16="http://schemas.microsoft.com/office/drawing/2014/main" id="{C6EA53F5-367C-4D59-B69A-E66F0DEB3B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3B8FCD-6674-4CEA-95BF-B72DC110D867}"/>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407801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FD78-7DA1-4527-92B4-3793F05A78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BBB73D-B4ED-49B2-8FF8-303E71C19AA7}"/>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4" name="Footer Placeholder 3">
            <a:extLst>
              <a:ext uri="{FF2B5EF4-FFF2-40B4-BE49-F238E27FC236}">
                <a16:creationId xmlns:a16="http://schemas.microsoft.com/office/drawing/2014/main" id="{AE047BDF-09C7-4F75-9857-C1C304E91E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58E967-8040-4FDC-8B15-14C9810F6CDC}"/>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302443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90B3DF-3E4D-465E-9BAF-98101E830069}"/>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3" name="Footer Placeholder 2">
            <a:extLst>
              <a:ext uri="{FF2B5EF4-FFF2-40B4-BE49-F238E27FC236}">
                <a16:creationId xmlns:a16="http://schemas.microsoft.com/office/drawing/2014/main" id="{FCBEE528-418A-428A-831E-11DD20891B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775984-E79F-4CB2-86A1-2C52C313BAA4}"/>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74872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6ADB-9B38-4CB3-B70F-CAEF29E2E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2B549D-580C-4251-B58E-36B176D8C1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78A7AD-EC49-42CA-8249-118C48C3B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7E50E-2175-467D-8918-62B52791EA6C}"/>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6" name="Footer Placeholder 5">
            <a:extLst>
              <a:ext uri="{FF2B5EF4-FFF2-40B4-BE49-F238E27FC236}">
                <a16:creationId xmlns:a16="http://schemas.microsoft.com/office/drawing/2014/main" id="{BE1FFD91-044A-4BEC-9513-FFA02D7AE5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984B18-C923-4341-A4A5-B8729DDF3E53}"/>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62864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6327-1168-4700-981B-37919EA60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77C3CC-8427-497D-A4E3-B96D9DF28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F2EB8D-B347-484E-8F89-966478C3F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FD5785-FC85-47FA-B236-4BC05030D587}"/>
              </a:ext>
            </a:extLst>
          </p:cNvPr>
          <p:cNvSpPr>
            <a:spLocks noGrp="1"/>
          </p:cNvSpPr>
          <p:nvPr>
            <p:ph type="dt" sz="half" idx="10"/>
          </p:nvPr>
        </p:nvSpPr>
        <p:spPr/>
        <p:txBody>
          <a:bodyPr/>
          <a:lstStyle/>
          <a:p>
            <a:fld id="{1DDC175E-3AE4-44DF-968C-F09BCAE6C271}" type="datetimeFigureOut">
              <a:rPr lang="en-GB" smtClean="0"/>
              <a:t>23/10/2020</a:t>
            </a:fld>
            <a:endParaRPr lang="en-GB"/>
          </a:p>
        </p:txBody>
      </p:sp>
      <p:sp>
        <p:nvSpPr>
          <p:cNvPr id="6" name="Footer Placeholder 5">
            <a:extLst>
              <a:ext uri="{FF2B5EF4-FFF2-40B4-BE49-F238E27FC236}">
                <a16:creationId xmlns:a16="http://schemas.microsoft.com/office/drawing/2014/main" id="{27567DA0-7722-4810-A329-4BCE3B406A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548FE0-99EC-4A58-B205-4FA3F2991C34}"/>
              </a:ext>
            </a:extLst>
          </p:cNvPr>
          <p:cNvSpPr>
            <a:spLocks noGrp="1"/>
          </p:cNvSpPr>
          <p:nvPr>
            <p:ph type="sldNum" sz="quarter" idx="12"/>
          </p:nvPr>
        </p:nvSpPr>
        <p:spPr/>
        <p:txBody>
          <a:bodyPr/>
          <a:lstStyle/>
          <a:p>
            <a:fld id="{5957AB79-E99A-4B3B-8265-158AB0929509}" type="slidenum">
              <a:rPr lang="en-GB" smtClean="0"/>
              <a:t>‹#›</a:t>
            </a:fld>
            <a:endParaRPr lang="en-GB"/>
          </a:p>
        </p:txBody>
      </p:sp>
    </p:spTree>
    <p:extLst>
      <p:ext uri="{BB962C8B-B14F-4D97-AF65-F5344CB8AC3E}">
        <p14:creationId xmlns:p14="http://schemas.microsoft.com/office/powerpoint/2010/main" val="64583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835FB0-0E0D-43BD-BD12-E7FD809FF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E97B90-39A4-425A-9715-BF0CAF404A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F2911F-BECE-4264-B1E3-0DB1DCDB78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C175E-3AE4-44DF-968C-F09BCAE6C271}" type="datetimeFigureOut">
              <a:rPr lang="en-GB" smtClean="0"/>
              <a:t>23/10/2020</a:t>
            </a:fld>
            <a:endParaRPr lang="en-GB"/>
          </a:p>
        </p:txBody>
      </p:sp>
      <p:sp>
        <p:nvSpPr>
          <p:cNvPr id="5" name="Footer Placeholder 4">
            <a:extLst>
              <a:ext uri="{FF2B5EF4-FFF2-40B4-BE49-F238E27FC236}">
                <a16:creationId xmlns:a16="http://schemas.microsoft.com/office/drawing/2014/main" id="{526DEEE8-40C6-451C-807C-7EFE6E8A6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B06D36-B712-4766-9209-9B45A0430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7AB79-E99A-4B3B-8265-158AB0929509}" type="slidenum">
              <a:rPr lang="en-GB" smtClean="0"/>
              <a:t>‹#›</a:t>
            </a:fld>
            <a:endParaRPr lang="en-GB"/>
          </a:p>
        </p:txBody>
      </p:sp>
    </p:spTree>
    <p:extLst>
      <p:ext uri="{BB962C8B-B14F-4D97-AF65-F5344CB8AC3E}">
        <p14:creationId xmlns:p14="http://schemas.microsoft.com/office/powerpoint/2010/main" val="3338922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39.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1.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8.png"/><Relationship Id="rId46" Type="http://schemas.openxmlformats.org/officeDocument/2006/relationships/image" Target="../media/image4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6.png"/><Relationship Id="rId49" Type="http://schemas.openxmlformats.org/officeDocument/2006/relationships/image" Target="../media/image4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4" Type="http://schemas.openxmlformats.org/officeDocument/2006/relationships/image" Target="../media/image44.png"/><Relationship Id="rId52" Type="http://schemas.openxmlformats.org/officeDocument/2006/relationships/image" Target="../media/image5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8" Type="http://schemas.openxmlformats.org/officeDocument/2006/relationships/image" Target="../media/image9.png"/><Relationship Id="rId51"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B6B5">
            <a:alpha val="89000"/>
          </a:srgbClr>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8BB74-D283-4423-9015-B2ABA8E9A3F9}"/>
              </a:ext>
            </a:extLst>
          </p:cNvPr>
          <p:cNvSpPr>
            <a:spLocks noGrp="1"/>
          </p:cNvSpPr>
          <p:nvPr>
            <p:ph type="title"/>
          </p:nvPr>
        </p:nvSpPr>
        <p:spPr>
          <a:xfrm>
            <a:off x="838200" y="963877"/>
            <a:ext cx="3494362" cy="4930246"/>
          </a:xfrm>
        </p:spPr>
        <p:txBody>
          <a:bodyPr>
            <a:normAutofit/>
          </a:bodyPr>
          <a:lstStyle/>
          <a:p>
            <a:pPr algn="r"/>
            <a:r>
              <a:rPr lang="en-GB" b="1" dirty="0">
                <a:solidFill>
                  <a:srgbClr val="FF0000"/>
                </a:solidFill>
              </a:rPr>
              <a:t>A Grand Staircase</a:t>
            </a:r>
          </a:p>
        </p:txBody>
      </p:sp>
      <p:cxnSp>
        <p:nvCxnSpPr>
          <p:cNvPr id="16"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2A0ABD-2851-421A-93E3-76991DB6DA69}"/>
              </a:ext>
            </a:extLst>
          </p:cNvPr>
          <p:cNvSpPr>
            <a:spLocks noGrp="1"/>
          </p:cNvSpPr>
          <p:nvPr>
            <p:ph idx="1"/>
          </p:nvPr>
        </p:nvSpPr>
        <p:spPr>
          <a:xfrm>
            <a:off x="4976031" y="963877"/>
            <a:ext cx="6377769" cy="4930246"/>
          </a:xfrm>
        </p:spPr>
        <p:txBody>
          <a:bodyPr anchor="ctr">
            <a:noAutofit/>
          </a:bodyPr>
          <a:lstStyle/>
          <a:p>
            <a:pPr marL="0" indent="0">
              <a:buNone/>
            </a:pPr>
            <a:r>
              <a:rPr lang="en-GB" sz="1800" dirty="0"/>
              <a:t>Thanks to a celebrated, but very inaccurate, ‘staircase’ slide produced by Michel </a:t>
            </a:r>
            <a:r>
              <a:rPr lang="en-GB" sz="1800" dirty="0" err="1"/>
              <a:t>Barnier</a:t>
            </a:r>
            <a:r>
              <a:rPr lang="en-GB" sz="1800" dirty="0"/>
              <a:t> in 2017, there is considerable misunderstanding about the deals available in the Brexit negotiations.</a:t>
            </a:r>
          </a:p>
          <a:p>
            <a:pPr marL="0" indent="0">
              <a:buNone/>
            </a:pPr>
            <a:endParaRPr lang="en-GB" sz="1800" dirty="0"/>
          </a:p>
          <a:p>
            <a:pPr marL="0" indent="0">
              <a:buNone/>
            </a:pPr>
            <a:r>
              <a:rPr lang="en-GB" sz="1800" dirty="0"/>
              <a:t>The </a:t>
            </a:r>
            <a:r>
              <a:rPr lang="en-GB" sz="1800" dirty="0" err="1"/>
              <a:t>Barnier</a:t>
            </a:r>
            <a:r>
              <a:rPr lang="en-GB" sz="1800" dirty="0"/>
              <a:t> slide approached the issue of FTAs (understandably) from a Eurocrat’s viewpoint; </a:t>
            </a:r>
          </a:p>
          <a:p>
            <a:r>
              <a:rPr lang="en-GB" sz="1800" dirty="0"/>
              <a:t>It contextualised the options from the vantage point of a janitor who lives on the top floor</a:t>
            </a:r>
          </a:p>
          <a:p>
            <a:r>
              <a:rPr lang="en-GB" sz="1800" dirty="0"/>
              <a:t>It oversimplified the range of categories of treaty on option</a:t>
            </a:r>
          </a:p>
          <a:p>
            <a:r>
              <a:rPr lang="en-GB" sz="1800" dirty="0"/>
              <a:t>It overlooked the range of treaties within each category </a:t>
            </a:r>
          </a:p>
          <a:p>
            <a:r>
              <a:rPr lang="en-GB" sz="1800" dirty="0"/>
              <a:t>It ignored the issue of </a:t>
            </a:r>
            <a:r>
              <a:rPr lang="en-GB" sz="1800" dirty="0" err="1"/>
              <a:t>bilaterals</a:t>
            </a:r>
            <a:r>
              <a:rPr lang="en-GB" sz="1800" dirty="0"/>
              <a:t> and multilaterals that add the ‘+’ factor</a:t>
            </a:r>
          </a:p>
          <a:p>
            <a:pPr marL="0" indent="0">
              <a:buNone/>
            </a:pPr>
            <a:r>
              <a:rPr lang="en-GB" sz="1800" dirty="0"/>
              <a:t> </a:t>
            </a:r>
          </a:p>
          <a:p>
            <a:pPr marL="0" indent="0">
              <a:buNone/>
            </a:pPr>
            <a:r>
              <a:rPr lang="en-GB" sz="1800" dirty="0"/>
              <a:t>Even using as reference points the terminology and definitions of the European Commission itself, the actual range of options (and precedent) is vast. </a:t>
            </a:r>
          </a:p>
        </p:txBody>
      </p:sp>
      <p:pic>
        <p:nvPicPr>
          <p:cNvPr id="4" name="Picture 3">
            <a:extLst>
              <a:ext uri="{FF2B5EF4-FFF2-40B4-BE49-F238E27FC236}">
                <a16:creationId xmlns:a16="http://schemas.microsoft.com/office/drawing/2014/main" id="{75568DBF-9C32-4996-9069-C86334C3D921}"/>
              </a:ext>
            </a:extLst>
          </p:cNvPr>
          <p:cNvPicPr>
            <a:picLocks noChangeAspect="1"/>
          </p:cNvPicPr>
          <p:nvPr/>
        </p:nvPicPr>
        <p:blipFill>
          <a:blip r:embed="rId2"/>
          <a:stretch>
            <a:fillRect/>
          </a:stretch>
        </p:blipFill>
        <p:spPr>
          <a:xfrm>
            <a:off x="321564" y="320040"/>
            <a:ext cx="1080421" cy="1085850"/>
          </a:xfrm>
          <a:prstGeom prst="rect">
            <a:avLst/>
          </a:prstGeom>
        </p:spPr>
      </p:pic>
    </p:spTree>
    <p:extLst>
      <p:ext uri="{BB962C8B-B14F-4D97-AF65-F5344CB8AC3E}">
        <p14:creationId xmlns:p14="http://schemas.microsoft.com/office/powerpoint/2010/main" val="423795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D0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BB74-D283-4423-9015-B2ABA8E9A3F9}"/>
              </a:ext>
            </a:extLst>
          </p:cNvPr>
          <p:cNvSpPr>
            <a:spLocks noGrp="1"/>
          </p:cNvSpPr>
          <p:nvPr>
            <p:ph type="title"/>
          </p:nvPr>
        </p:nvSpPr>
        <p:spPr>
          <a:xfrm>
            <a:off x="838200" y="365126"/>
            <a:ext cx="10515600" cy="789420"/>
          </a:xfrm>
        </p:spPr>
        <p:txBody>
          <a:bodyPr>
            <a:normAutofit/>
          </a:bodyPr>
          <a:lstStyle/>
          <a:p>
            <a:pPr algn="ctr"/>
            <a:r>
              <a:rPr lang="en-GB" sz="2000" b="1" dirty="0">
                <a:solidFill>
                  <a:srgbClr val="FF0000"/>
                </a:solidFill>
              </a:rPr>
              <a:t>The slide presented by Michel </a:t>
            </a:r>
            <a:r>
              <a:rPr lang="en-GB" sz="2000" b="1" dirty="0" err="1">
                <a:solidFill>
                  <a:srgbClr val="FF0000"/>
                </a:solidFill>
              </a:rPr>
              <a:t>Barnier</a:t>
            </a:r>
            <a:r>
              <a:rPr lang="en-GB" sz="2000" b="1" dirty="0">
                <a:solidFill>
                  <a:srgbClr val="FF0000"/>
                </a:solidFill>
              </a:rPr>
              <a:t>, European Commission Chief Negotiator, to the Heads of State and Government at the European Council (Article 50) on 15 December 2017</a:t>
            </a:r>
          </a:p>
        </p:txBody>
      </p:sp>
      <p:pic>
        <p:nvPicPr>
          <p:cNvPr id="4" name="Content Placeholder 3">
            <a:extLst>
              <a:ext uri="{FF2B5EF4-FFF2-40B4-BE49-F238E27FC236}">
                <a16:creationId xmlns:a16="http://schemas.microsoft.com/office/drawing/2014/main" id="{70DD1C08-C0A2-4158-832E-FCBDD75EE781}"/>
              </a:ext>
            </a:extLst>
          </p:cNvPr>
          <p:cNvPicPr>
            <a:picLocks noGrp="1" noChangeAspect="1"/>
          </p:cNvPicPr>
          <p:nvPr>
            <p:ph idx="1"/>
          </p:nvPr>
        </p:nvPicPr>
        <p:blipFill>
          <a:blip r:embed="rId2"/>
          <a:stretch>
            <a:fillRect/>
          </a:stretch>
        </p:blipFill>
        <p:spPr>
          <a:xfrm>
            <a:off x="2106555" y="1479834"/>
            <a:ext cx="7844665" cy="4351338"/>
          </a:xfrm>
          <a:prstGeom prst="rect">
            <a:avLst/>
          </a:prstGeom>
        </p:spPr>
      </p:pic>
      <p:sp>
        <p:nvSpPr>
          <p:cNvPr id="5" name="Title 1">
            <a:extLst>
              <a:ext uri="{FF2B5EF4-FFF2-40B4-BE49-F238E27FC236}">
                <a16:creationId xmlns:a16="http://schemas.microsoft.com/office/drawing/2014/main" id="{233DDB1A-9EAE-498C-808F-86A70531E078}"/>
              </a:ext>
            </a:extLst>
          </p:cNvPr>
          <p:cNvSpPr txBox="1">
            <a:spLocks/>
          </p:cNvSpPr>
          <p:nvPr/>
        </p:nvSpPr>
        <p:spPr>
          <a:xfrm>
            <a:off x="838200" y="5920036"/>
            <a:ext cx="10515600" cy="7894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i="1" dirty="0">
                <a:solidFill>
                  <a:srgbClr val="FF0000"/>
                </a:solidFill>
              </a:rPr>
              <a:t>The text serves a purpose as a brief reference point as part of a presentation, but is not an accurate guide or prop beyond that</a:t>
            </a:r>
          </a:p>
        </p:txBody>
      </p:sp>
    </p:spTree>
    <p:extLst>
      <p:ext uri="{BB962C8B-B14F-4D97-AF65-F5344CB8AC3E}">
        <p14:creationId xmlns:p14="http://schemas.microsoft.com/office/powerpoint/2010/main" val="425865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D0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6253-48DF-4522-9E4D-A075E3685105}"/>
              </a:ext>
            </a:extLst>
          </p:cNvPr>
          <p:cNvSpPr>
            <a:spLocks noGrp="1"/>
          </p:cNvSpPr>
          <p:nvPr>
            <p:ph type="ctrTitle"/>
          </p:nvPr>
        </p:nvSpPr>
        <p:spPr>
          <a:xfrm>
            <a:off x="345207" y="302302"/>
            <a:ext cx="7379970" cy="6594414"/>
          </a:xfrm>
        </p:spPr>
        <p:txBody>
          <a:bodyPr>
            <a:noAutofit/>
          </a:bodyPr>
          <a:lstStyle/>
          <a:p>
            <a:pPr algn="l"/>
            <a:r>
              <a:rPr lang="en-GB" sz="1050" b="1" dirty="0"/>
              <a:t>         </a:t>
            </a:r>
            <a:r>
              <a:rPr lang="en-GB" sz="1000" b="1" dirty="0"/>
              <a:t>EU member state</a:t>
            </a:r>
            <a:br>
              <a:rPr lang="en-GB" sz="1000" b="1" dirty="0"/>
            </a:br>
            <a:r>
              <a:rPr lang="en-GB" sz="1000" b="1" dirty="0"/>
              <a:t>            Subsumed state</a:t>
            </a:r>
            <a:br>
              <a:rPr lang="en-GB" sz="1000" b="1" dirty="0"/>
            </a:br>
            <a:r>
              <a:rPr lang="en-GB" sz="1000" b="1" dirty="0"/>
              <a:t>             EU membership with opt-outs/opt-ins</a:t>
            </a:r>
            <a:br>
              <a:rPr lang="en-GB" sz="1000" b="1" dirty="0"/>
            </a:br>
            <a:r>
              <a:rPr lang="en-GB" sz="1000" b="1" dirty="0"/>
              <a:t>                EEA</a:t>
            </a:r>
            <a:br>
              <a:rPr lang="en-GB" sz="1000" b="1" dirty="0"/>
            </a:br>
            <a:r>
              <a:rPr lang="en-GB" sz="1000" b="1" dirty="0"/>
              <a:t>                  Transitional Europe Agreement Establishing an Association</a:t>
            </a:r>
            <a:br>
              <a:rPr lang="en-GB" sz="1000" b="1" dirty="0"/>
            </a:br>
            <a:r>
              <a:rPr lang="en-GB" sz="1000" b="1" dirty="0"/>
              <a:t>                    Protocol 3 Association </a:t>
            </a:r>
            <a:r>
              <a:rPr lang="en-GB" sz="1000" b="1" u="sng" dirty="0"/>
              <a:t>(at least four distinguishable variations)</a:t>
            </a:r>
            <a:br>
              <a:rPr lang="en-GB" sz="1000" b="1" u="sng" dirty="0"/>
            </a:br>
            <a:r>
              <a:rPr lang="en-GB" sz="1000" b="1" dirty="0"/>
              <a:t>                      Outermost Region (OMR)</a:t>
            </a:r>
            <a:br>
              <a:rPr lang="en-GB" sz="1000" b="1" dirty="0"/>
            </a:br>
            <a:r>
              <a:rPr lang="en-GB" sz="1000" b="1" dirty="0"/>
              <a:t>                         Quasi-OMR</a:t>
            </a:r>
            <a:br>
              <a:rPr lang="en-GB" sz="1000" b="1" dirty="0"/>
            </a:br>
            <a:r>
              <a:rPr lang="en-GB" sz="1000" b="1" dirty="0"/>
              <a:t>                            EU-OCTA (OCT Association)</a:t>
            </a:r>
            <a:br>
              <a:rPr lang="en-GB" sz="1000" b="1" dirty="0"/>
            </a:br>
            <a:r>
              <a:rPr lang="en-GB" sz="1000" b="1" dirty="0"/>
              <a:t>                             Customs Exemptions and Monetary Agreement</a:t>
            </a:r>
            <a:br>
              <a:rPr lang="en-GB" sz="1000" b="1" dirty="0"/>
            </a:br>
            <a:r>
              <a:rPr lang="en-GB" sz="1000" b="1" dirty="0"/>
              <a:t>                               Non-EU-OCTA</a:t>
            </a:r>
            <a:br>
              <a:rPr lang="en-GB" sz="1000" b="1" dirty="0"/>
            </a:br>
            <a:r>
              <a:rPr lang="en-GB" sz="1000" b="1" dirty="0"/>
              <a:t>                                  Proxy access</a:t>
            </a:r>
            <a:br>
              <a:rPr lang="en-GB" sz="1000" b="1" dirty="0"/>
            </a:br>
            <a:r>
              <a:rPr lang="en-GB" sz="1000" b="1" dirty="0"/>
              <a:t>                                   Cooperation and Customs Union</a:t>
            </a:r>
            <a:br>
              <a:rPr lang="en-GB" sz="1000" b="1" dirty="0"/>
            </a:br>
            <a:r>
              <a:rPr lang="en-GB" sz="1000" b="1" dirty="0"/>
              <a:t>                                     Customs Union</a:t>
            </a:r>
            <a:br>
              <a:rPr lang="en-GB" sz="1000" b="1" dirty="0"/>
            </a:br>
            <a:r>
              <a:rPr lang="en-GB" sz="1000" b="1" dirty="0"/>
              <a:t>                                       EU exclave</a:t>
            </a:r>
            <a:br>
              <a:rPr lang="en-GB" sz="1000" b="1" dirty="0"/>
            </a:br>
            <a:r>
              <a:rPr lang="en-GB" sz="1000" b="1" dirty="0"/>
              <a:t>                                         Deep and Comprehensive Free Trade Agreement (DCFTA)</a:t>
            </a:r>
            <a:br>
              <a:rPr lang="en-GB" sz="1000" b="1" dirty="0"/>
            </a:br>
            <a:r>
              <a:rPr lang="en-GB" sz="1000" b="1" dirty="0"/>
              <a:t>                                           </a:t>
            </a:r>
            <a:r>
              <a:rPr lang="en-GB" sz="1000" b="1" dirty="0" err="1"/>
              <a:t>Sectorals</a:t>
            </a:r>
            <a:r>
              <a:rPr lang="en-GB" sz="1000" b="1" dirty="0"/>
              <a:t> plus Free Trade Agreement                              </a:t>
            </a:r>
            <a:br>
              <a:rPr lang="en-GB" sz="1000" b="1" dirty="0"/>
            </a:br>
            <a:r>
              <a:rPr lang="en-GB" sz="1000" b="1" dirty="0"/>
              <a:t>                                             Transatlantic Trade and Investment Partnership (TTIP, pending)</a:t>
            </a:r>
            <a:br>
              <a:rPr lang="en-GB" sz="1000" b="1" dirty="0"/>
            </a:br>
            <a:r>
              <a:rPr lang="en-GB" sz="1000" b="1" dirty="0"/>
              <a:t>                                               Comprehensive Trade and Economic Agreement (CETA, ongoing)</a:t>
            </a:r>
            <a:br>
              <a:rPr lang="en-GB" sz="1000" b="1" dirty="0"/>
            </a:br>
            <a:r>
              <a:rPr lang="en-GB" sz="1000" b="1" dirty="0"/>
              <a:t>                                                 Pre-accession Free Trade Agreement (CEFTA)</a:t>
            </a:r>
            <a:br>
              <a:rPr lang="en-GB" sz="1000" b="1" dirty="0"/>
            </a:br>
            <a:r>
              <a:rPr lang="en-GB" sz="1000" b="1" dirty="0"/>
              <a:t>                                                  Partnership Agreement within devolution</a:t>
            </a:r>
            <a:br>
              <a:rPr lang="en-GB" sz="1000" b="1" dirty="0"/>
            </a:br>
            <a:r>
              <a:rPr lang="en-GB" sz="1000" b="1" dirty="0"/>
              <a:t>                                                    FTA with amended Protocol 1                        </a:t>
            </a:r>
            <a:br>
              <a:rPr lang="en-GB" sz="1000" b="1" dirty="0"/>
            </a:br>
            <a:r>
              <a:rPr lang="en-GB" sz="1000" b="1" dirty="0"/>
              <a:t>                                                      New Generation FTA</a:t>
            </a:r>
            <a:br>
              <a:rPr lang="en-GB" sz="1000" b="1" dirty="0"/>
            </a:br>
            <a:r>
              <a:rPr lang="en-GB" sz="1000" b="1" dirty="0"/>
              <a:t>                                                       Bilateral Stabilisation and Association Agreement</a:t>
            </a:r>
            <a:br>
              <a:rPr lang="en-GB" sz="1000" b="1" dirty="0"/>
            </a:br>
            <a:r>
              <a:rPr lang="en-GB" sz="1000" b="1" dirty="0"/>
              <a:t>                                                         Association Agreement and Additional Protocol</a:t>
            </a:r>
            <a:br>
              <a:rPr lang="en-GB" sz="1000" b="1" dirty="0"/>
            </a:br>
            <a:r>
              <a:rPr lang="en-GB" sz="1000" b="1" dirty="0"/>
              <a:t>                                                         Association Agreement With a Strong Trade Component</a:t>
            </a:r>
            <a:br>
              <a:rPr lang="en-GB" sz="1000" b="1" dirty="0"/>
            </a:br>
            <a:r>
              <a:rPr lang="en-GB" sz="1000" b="1" dirty="0"/>
              <a:t>                                                           Euro-Mediterranean Agreement Establishing an Association (EMAA)</a:t>
            </a:r>
            <a:br>
              <a:rPr lang="en-GB" sz="1000" b="1" dirty="0"/>
            </a:br>
            <a:r>
              <a:rPr lang="en-GB" sz="1000" b="1" dirty="0"/>
              <a:t>                                                             FTA (example ongoing)</a:t>
            </a:r>
            <a:br>
              <a:rPr lang="en-GB" sz="1000" b="1" dirty="0"/>
            </a:br>
            <a:r>
              <a:rPr lang="en-GB" sz="1000" b="1" dirty="0"/>
              <a:t>                                                               Agreement on Commercial and Economic Cooperation (ACEC)</a:t>
            </a:r>
            <a:br>
              <a:rPr lang="en-GB" sz="1000" b="1" dirty="0"/>
            </a:br>
            <a:r>
              <a:rPr lang="en-GB" sz="1000" b="1" dirty="0"/>
              <a:t>                                                                 Agreement on Trade and Economic Cooperation (ATEC)</a:t>
            </a:r>
            <a:br>
              <a:rPr lang="en-GB" sz="1000" b="1" dirty="0"/>
            </a:br>
            <a:r>
              <a:rPr lang="en-GB" sz="1000" b="1" dirty="0"/>
              <a:t>                                                                   Agreement on Partnership, Political Coordination and Cooperation Agreement (EPCCA)</a:t>
            </a:r>
            <a:br>
              <a:rPr lang="en-GB" sz="1000" b="1" dirty="0"/>
            </a:br>
            <a:r>
              <a:rPr lang="en-GB" sz="1000" b="1" dirty="0"/>
              <a:t>                                                                     Interim Agreement on Trade and Trade-Related Matters</a:t>
            </a:r>
            <a:br>
              <a:rPr lang="en-GB" sz="1000" b="1" dirty="0"/>
            </a:br>
            <a:r>
              <a:rPr lang="en-GB" sz="1000" b="1" dirty="0"/>
              <a:t>                                                                        Unacknowledged legacy access</a:t>
            </a:r>
            <a:br>
              <a:rPr lang="en-GB" sz="1000" b="1" dirty="0"/>
            </a:br>
            <a:r>
              <a:rPr lang="en-GB" sz="1000" b="1" dirty="0"/>
              <a:t>                                                                          Trade Agreement</a:t>
            </a:r>
            <a:br>
              <a:rPr lang="en-GB" sz="1000" b="1" dirty="0"/>
            </a:br>
            <a:r>
              <a:rPr lang="en-GB" sz="1000" b="1" dirty="0"/>
              <a:t>                                                                            Economic Partnership Agreement</a:t>
            </a:r>
            <a:br>
              <a:rPr lang="en-GB" sz="1000" b="1" dirty="0"/>
            </a:br>
            <a:r>
              <a:rPr lang="en-GB" sz="1000" b="1" dirty="0"/>
              <a:t>                                                                              Interim Economic Partnership Agreement</a:t>
            </a:r>
            <a:br>
              <a:rPr lang="en-GB" sz="1000" b="1" dirty="0"/>
            </a:br>
            <a:r>
              <a:rPr lang="en-GB" sz="1000" b="1" dirty="0"/>
              <a:t>                                                                                Comprehensive Partnership and Cooperation Agreement</a:t>
            </a:r>
            <a:br>
              <a:rPr lang="en-GB" sz="1000" b="1" dirty="0"/>
            </a:br>
            <a:r>
              <a:rPr lang="en-GB" sz="1000" b="1" dirty="0"/>
              <a:t>                                                                                  Partnership and Cooperation Agreement (PCA)</a:t>
            </a:r>
            <a:br>
              <a:rPr lang="en-GB" sz="1000" b="1" dirty="0"/>
            </a:br>
            <a:r>
              <a:rPr lang="en-GB" sz="1000" b="1" dirty="0"/>
              <a:t>                                                                                    Trade, Development and Cooperation Agreement (ATDC)</a:t>
            </a:r>
            <a:br>
              <a:rPr lang="en-GB" sz="1000" b="1" dirty="0"/>
            </a:br>
            <a:r>
              <a:rPr lang="en-GB" sz="1000" b="1" dirty="0"/>
              <a:t>                                                                                      Generalised/Global System of Preferences Plus (GSP+)</a:t>
            </a:r>
            <a:br>
              <a:rPr lang="en-GB" sz="1000" b="1" dirty="0"/>
            </a:br>
            <a:r>
              <a:rPr lang="en-GB" sz="1000" b="1" dirty="0"/>
              <a:t>                                                                                        Generalised/Global System of Preferences with preferential rates</a:t>
            </a:r>
            <a:br>
              <a:rPr lang="en-GB" sz="1000" b="1" dirty="0"/>
            </a:br>
            <a:r>
              <a:rPr lang="en-GB" sz="1000" b="1" dirty="0"/>
              <a:t>                                                                                          Partnership Agreement (several emerging variations)</a:t>
            </a:r>
            <a:br>
              <a:rPr lang="en-GB" sz="1000" b="1" dirty="0"/>
            </a:br>
            <a:r>
              <a:rPr lang="en-GB" sz="1000" b="1" dirty="0"/>
              <a:t>                                                                                            Cooperation Agreement</a:t>
            </a:r>
            <a:br>
              <a:rPr lang="en-GB" sz="1000" b="1" dirty="0"/>
            </a:br>
            <a:r>
              <a:rPr lang="en-GB" sz="1000" b="1" dirty="0"/>
              <a:t>                                                                                              Most Favoured Nation (MFN) plus Joint Programming</a:t>
            </a:r>
            <a:br>
              <a:rPr lang="en-GB" sz="1000" b="1" dirty="0"/>
            </a:br>
            <a:r>
              <a:rPr lang="en-GB" sz="1000" b="1" dirty="0"/>
              <a:t>                                                                                                 Unofficial Currency Union </a:t>
            </a:r>
            <a:br>
              <a:rPr lang="en-GB" sz="1000" b="1" dirty="0"/>
            </a:br>
            <a:r>
              <a:rPr lang="en-GB" sz="1000" b="1" dirty="0"/>
              <a:t>                                                                                                   </a:t>
            </a:r>
            <a:r>
              <a:rPr lang="en-GB" sz="1000" b="1" i="1" dirty="0"/>
              <a:t>sui generis </a:t>
            </a:r>
            <a:r>
              <a:rPr lang="en-GB" sz="1000" b="1" dirty="0"/>
              <a:t>subject of public international law</a:t>
            </a:r>
            <a:br>
              <a:rPr lang="en-GB" sz="1000" b="1" dirty="0"/>
            </a:br>
            <a:r>
              <a:rPr lang="en-GB" sz="1000" b="1" dirty="0"/>
              <a:t>                                                                                                     WTO MFN</a:t>
            </a:r>
            <a:br>
              <a:rPr lang="en-GB" sz="1000" b="1" dirty="0"/>
            </a:br>
            <a:r>
              <a:rPr lang="en-GB" sz="1000" b="1" dirty="0"/>
              <a:t>                                                                                                       Agreement on Trade and Commercial and Economic Cooperation (ATCEC)</a:t>
            </a:r>
            <a:br>
              <a:rPr lang="en-GB" sz="1000" b="1" dirty="0"/>
            </a:br>
            <a:r>
              <a:rPr lang="en-GB" sz="1000" b="1" dirty="0"/>
              <a:t>                                                                                                         </a:t>
            </a:r>
            <a:r>
              <a:rPr lang="en-GB" sz="1000" b="1" i="1" dirty="0"/>
              <a:t>de </a:t>
            </a:r>
            <a:r>
              <a:rPr lang="en-GB" sz="1000" b="1" i="1" dirty="0" err="1"/>
              <a:t>iure</a:t>
            </a:r>
            <a:r>
              <a:rPr lang="en-GB" sz="1000" b="1" i="1" dirty="0"/>
              <a:t> </a:t>
            </a:r>
            <a:r>
              <a:rPr lang="en-GB" sz="1000" b="1" dirty="0"/>
              <a:t>membership plus Green Line legislation but with embargo  </a:t>
            </a:r>
            <a:br>
              <a:rPr lang="en-GB" sz="1000" b="1" dirty="0"/>
            </a:br>
            <a:r>
              <a:rPr lang="en-GB" sz="1000" b="1" dirty="0"/>
              <a:t>                                                                                                           Less Than WTO </a:t>
            </a:r>
          </a:p>
        </p:txBody>
      </p:sp>
      <p:sp>
        <p:nvSpPr>
          <p:cNvPr id="3" name="Subtitle 2">
            <a:extLst>
              <a:ext uri="{FF2B5EF4-FFF2-40B4-BE49-F238E27FC236}">
                <a16:creationId xmlns:a16="http://schemas.microsoft.com/office/drawing/2014/main" id="{A980E02C-9ABC-48CE-BA75-4A88EDA34DF4}"/>
              </a:ext>
            </a:extLst>
          </p:cNvPr>
          <p:cNvSpPr>
            <a:spLocks noGrp="1"/>
          </p:cNvSpPr>
          <p:nvPr>
            <p:ph type="subTitle" idx="1"/>
          </p:nvPr>
        </p:nvSpPr>
        <p:spPr>
          <a:xfrm flipH="1">
            <a:off x="9952375" y="1362283"/>
            <a:ext cx="2254702" cy="5366724"/>
          </a:xfrm>
        </p:spPr>
        <p:txBody>
          <a:bodyPr>
            <a:normAutofit fontScale="62500" lnSpcReduction="20000"/>
          </a:bodyPr>
          <a:lstStyle/>
          <a:p>
            <a:r>
              <a:rPr lang="en-GB" dirty="0"/>
              <a:t>Reviewing the EU’s historic trade treaties, even with this incomplete 2019 listing, </a:t>
            </a:r>
            <a:r>
              <a:rPr lang="en-GB" dirty="0" err="1"/>
              <a:t>Barnier’s</a:t>
            </a:r>
            <a:r>
              <a:rPr lang="en-GB" dirty="0"/>
              <a:t> little set of stairs turns out to be much more complex.</a:t>
            </a:r>
          </a:p>
          <a:p>
            <a:r>
              <a:rPr lang="en-GB" dirty="0"/>
              <a:t>Steps are not evenly-spaced. The order itself is debatable… But the top third increasingly requires political integration.</a:t>
            </a:r>
          </a:p>
          <a:p>
            <a:r>
              <a:rPr lang="en-GB" dirty="0"/>
              <a:t>The UK is today aiming for the optimal green area half way up - neither May’s excessively high target nor </a:t>
            </a:r>
            <a:r>
              <a:rPr lang="en-GB" dirty="0" err="1"/>
              <a:t>Barnier’s</a:t>
            </a:r>
            <a:r>
              <a:rPr lang="en-GB" dirty="0"/>
              <a:t> bottom step.</a:t>
            </a:r>
          </a:p>
          <a:p>
            <a:endParaRPr lang="en-GB" dirty="0"/>
          </a:p>
          <a:p>
            <a:endParaRPr lang="en-GB" dirty="0"/>
          </a:p>
          <a:p>
            <a:r>
              <a:rPr lang="en-GB" dirty="0"/>
              <a:t>Additionally, at ‘lower steps’, any relationship further ‘climbs’ with added </a:t>
            </a:r>
            <a:r>
              <a:rPr lang="en-GB" dirty="0" err="1"/>
              <a:t>bilaterals</a:t>
            </a:r>
            <a:r>
              <a:rPr lang="en-GB" dirty="0"/>
              <a:t> and multilaterals  </a:t>
            </a:r>
          </a:p>
          <a:p>
            <a:r>
              <a:rPr lang="en-GB" dirty="0"/>
              <a:t>e.g. the US and EU are jointly party to 147 agreements</a:t>
            </a:r>
          </a:p>
          <a:p>
            <a:endParaRPr lang="en-GB" dirty="0"/>
          </a:p>
        </p:txBody>
      </p:sp>
      <p:pic>
        <p:nvPicPr>
          <p:cNvPr id="4" name="Picture 3">
            <a:extLst>
              <a:ext uri="{FF2B5EF4-FFF2-40B4-BE49-F238E27FC236}">
                <a16:creationId xmlns:a16="http://schemas.microsoft.com/office/drawing/2014/main" id="{3A316FCC-1256-4016-A7EC-4DD9812325B2}"/>
              </a:ext>
            </a:extLst>
          </p:cNvPr>
          <p:cNvPicPr>
            <a:picLocks noChangeAspect="1"/>
          </p:cNvPicPr>
          <p:nvPr/>
        </p:nvPicPr>
        <p:blipFill>
          <a:blip r:embed="rId2"/>
          <a:stretch>
            <a:fillRect/>
          </a:stretch>
        </p:blipFill>
        <p:spPr>
          <a:xfrm>
            <a:off x="509881" y="16740"/>
            <a:ext cx="179912" cy="119866"/>
          </a:xfrm>
          <a:prstGeom prst="rect">
            <a:avLst/>
          </a:prstGeom>
        </p:spPr>
      </p:pic>
      <p:pic>
        <p:nvPicPr>
          <p:cNvPr id="5" name="Picture 4">
            <a:extLst>
              <a:ext uri="{FF2B5EF4-FFF2-40B4-BE49-F238E27FC236}">
                <a16:creationId xmlns:a16="http://schemas.microsoft.com/office/drawing/2014/main" id="{3F5E16B8-2550-4088-9FFC-67C3D5D57026}"/>
              </a:ext>
            </a:extLst>
          </p:cNvPr>
          <p:cNvPicPr>
            <a:picLocks noChangeAspect="1"/>
          </p:cNvPicPr>
          <p:nvPr/>
        </p:nvPicPr>
        <p:blipFill>
          <a:blip r:embed="rId3"/>
          <a:stretch>
            <a:fillRect/>
          </a:stretch>
        </p:blipFill>
        <p:spPr>
          <a:xfrm>
            <a:off x="543743" y="146348"/>
            <a:ext cx="174969" cy="119866"/>
          </a:xfrm>
          <a:prstGeom prst="rect">
            <a:avLst/>
          </a:prstGeom>
        </p:spPr>
      </p:pic>
      <p:pic>
        <p:nvPicPr>
          <p:cNvPr id="6" name="Picture 5">
            <a:extLst>
              <a:ext uri="{FF2B5EF4-FFF2-40B4-BE49-F238E27FC236}">
                <a16:creationId xmlns:a16="http://schemas.microsoft.com/office/drawing/2014/main" id="{7FEA4741-CACC-4221-AFD6-00F6285C90BC}"/>
              </a:ext>
            </a:extLst>
          </p:cNvPr>
          <p:cNvPicPr>
            <a:picLocks noChangeAspect="1"/>
          </p:cNvPicPr>
          <p:nvPr/>
        </p:nvPicPr>
        <p:blipFill>
          <a:blip r:embed="rId4"/>
          <a:stretch>
            <a:fillRect/>
          </a:stretch>
        </p:blipFill>
        <p:spPr>
          <a:xfrm>
            <a:off x="599837" y="291018"/>
            <a:ext cx="158240" cy="119866"/>
          </a:xfrm>
          <a:prstGeom prst="rect">
            <a:avLst/>
          </a:prstGeom>
        </p:spPr>
      </p:pic>
      <p:pic>
        <p:nvPicPr>
          <p:cNvPr id="7" name="Picture 6">
            <a:extLst>
              <a:ext uri="{FF2B5EF4-FFF2-40B4-BE49-F238E27FC236}">
                <a16:creationId xmlns:a16="http://schemas.microsoft.com/office/drawing/2014/main" id="{18CF74B1-99F5-4243-B7DA-4B5F6988FC97}"/>
              </a:ext>
            </a:extLst>
          </p:cNvPr>
          <p:cNvPicPr>
            <a:picLocks noChangeAspect="1"/>
          </p:cNvPicPr>
          <p:nvPr/>
        </p:nvPicPr>
        <p:blipFill>
          <a:blip r:embed="rId5"/>
          <a:stretch>
            <a:fillRect/>
          </a:stretch>
        </p:blipFill>
        <p:spPr>
          <a:xfrm>
            <a:off x="658352" y="429421"/>
            <a:ext cx="161446" cy="98356"/>
          </a:xfrm>
          <a:prstGeom prst="rect">
            <a:avLst/>
          </a:prstGeom>
        </p:spPr>
      </p:pic>
      <p:pic>
        <p:nvPicPr>
          <p:cNvPr id="8" name="Picture 7">
            <a:extLst>
              <a:ext uri="{FF2B5EF4-FFF2-40B4-BE49-F238E27FC236}">
                <a16:creationId xmlns:a16="http://schemas.microsoft.com/office/drawing/2014/main" id="{B292ECA3-F8A4-4BAD-BDC9-6277800E6816}"/>
              </a:ext>
            </a:extLst>
          </p:cNvPr>
          <p:cNvPicPr>
            <a:picLocks noChangeAspect="1"/>
          </p:cNvPicPr>
          <p:nvPr/>
        </p:nvPicPr>
        <p:blipFill>
          <a:blip r:embed="rId6"/>
          <a:stretch>
            <a:fillRect/>
          </a:stretch>
        </p:blipFill>
        <p:spPr>
          <a:xfrm>
            <a:off x="708550" y="547165"/>
            <a:ext cx="173037" cy="115612"/>
          </a:xfrm>
          <a:prstGeom prst="rect">
            <a:avLst/>
          </a:prstGeom>
        </p:spPr>
      </p:pic>
      <p:pic>
        <p:nvPicPr>
          <p:cNvPr id="11" name="Picture 10">
            <a:extLst>
              <a:ext uri="{FF2B5EF4-FFF2-40B4-BE49-F238E27FC236}">
                <a16:creationId xmlns:a16="http://schemas.microsoft.com/office/drawing/2014/main" id="{2F7E8EC7-F895-431F-9306-8215D7D34597}"/>
              </a:ext>
            </a:extLst>
          </p:cNvPr>
          <p:cNvPicPr>
            <a:picLocks noChangeAspect="1"/>
          </p:cNvPicPr>
          <p:nvPr/>
        </p:nvPicPr>
        <p:blipFill>
          <a:blip r:embed="rId7"/>
          <a:stretch>
            <a:fillRect/>
          </a:stretch>
        </p:blipFill>
        <p:spPr>
          <a:xfrm>
            <a:off x="755754" y="674061"/>
            <a:ext cx="173037" cy="115687"/>
          </a:xfrm>
          <a:prstGeom prst="rect">
            <a:avLst/>
          </a:prstGeom>
        </p:spPr>
      </p:pic>
      <p:pic>
        <p:nvPicPr>
          <p:cNvPr id="12" name="Picture 11">
            <a:extLst>
              <a:ext uri="{FF2B5EF4-FFF2-40B4-BE49-F238E27FC236}">
                <a16:creationId xmlns:a16="http://schemas.microsoft.com/office/drawing/2014/main" id="{CA09CCD3-CFEF-4022-92C1-BF845270CCC8}"/>
              </a:ext>
            </a:extLst>
          </p:cNvPr>
          <p:cNvPicPr>
            <a:picLocks noChangeAspect="1"/>
          </p:cNvPicPr>
          <p:nvPr/>
        </p:nvPicPr>
        <p:blipFill>
          <a:blip r:embed="rId8"/>
          <a:stretch>
            <a:fillRect/>
          </a:stretch>
        </p:blipFill>
        <p:spPr>
          <a:xfrm rot="10800000" flipV="1">
            <a:off x="795068" y="805317"/>
            <a:ext cx="173532" cy="115688"/>
          </a:xfrm>
          <a:prstGeom prst="rect">
            <a:avLst/>
          </a:prstGeom>
        </p:spPr>
      </p:pic>
      <p:pic>
        <p:nvPicPr>
          <p:cNvPr id="1036" name="Picture 12" descr="https://upload.wikimedia.org/wikipedia/commons/8/87/Logo_Saint_Martin.png">
            <a:extLst>
              <a:ext uri="{FF2B5EF4-FFF2-40B4-BE49-F238E27FC236}">
                <a16:creationId xmlns:a16="http://schemas.microsoft.com/office/drawing/2014/main" id="{537081DC-BAE7-4896-8919-BD81EE5DDA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440" y="916718"/>
            <a:ext cx="132165" cy="1620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B6E180D-88BC-475C-8364-B31967285AE1}"/>
              </a:ext>
            </a:extLst>
          </p:cNvPr>
          <p:cNvPicPr>
            <a:picLocks noChangeAspect="1"/>
          </p:cNvPicPr>
          <p:nvPr/>
        </p:nvPicPr>
        <p:blipFill>
          <a:blip r:embed="rId10"/>
          <a:stretch>
            <a:fillRect/>
          </a:stretch>
        </p:blipFill>
        <p:spPr>
          <a:xfrm>
            <a:off x="913752" y="1093538"/>
            <a:ext cx="196850" cy="113409"/>
          </a:xfrm>
          <a:prstGeom prst="rect">
            <a:avLst/>
          </a:prstGeom>
        </p:spPr>
      </p:pic>
      <p:pic>
        <p:nvPicPr>
          <p:cNvPr id="16" name="Picture 15">
            <a:extLst>
              <a:ext uri="{FF2B5EF4-FFF2-40B4-BE49-F238E27FC236}">
                <a16:creationId xmlns:a16="http://schemas.microsoft.com/office/drawing/2014/main" id="{8BC1F6ED-2E79-4639-A78E-EF7CD9A28889}"/>
              </a:ext>
            </a:extLst>
          </p:cNvPr>
          <p:cNvPicPr>
            <a:picLocks noChangeAspect="1"/>
          </p:cNvPicPr>
          <p:nvPr/>
        </p:nvPicPr>
        <p:blipFill>
          <a:blip r:embed="rId11"/>
          <a:stretch>
            <a:fillRect/>
          </a:stretch>
        </p:blipFill>
        <p:spPr>
          <a:xfrm>
            <a:off x="1038907" y="1368061"/>
            <a:ext cx="180976" cy="113409"/>
          </a:xfrm>
          <a:prstGeom prst="rect">
            <a:avLst/>
          </a:prstGeom>
        </p:spPr>
      </p:pic>
      <p:pic>
        <p:nvPicPr>
          <p:cNvPr id="17" name="Picture 16">
            <a:extLst>
              <a:ext uri="{FF2B5EF4-FFF2-40B4-BE49-F238E27FC236}">
                <a16:creationId xmlns:a16="http://schemas.microsoft.com/office/drawing/2014/main" id="{3CF392A5-0273-4D82-A235-8AB177864164}"/>
              </a:ext>
            </a:extLst>
          </p:cNvPr>
          <p:cNvPicPr>
            <a:picLocks noChangeAspect="1"/>
          </p:cNvPicPr>
          <p:nvPr/>
        </p:nvPicPr>
        <p:blipFill>
          <a:blip r:embed="rId12"/>
          <a:stretch>
            <a:fillRect/>
          </a:stretch>
        </p:blipFill>
        <p:spPr>
          <a:xfrm>
            <a:off x="1102021" y="1509833"/>
            <a:ext cx="176799" cy="121931"/>
          </a:xfrm>
          <a:prstGeom prst="rect">
            <a:avLst/>
          </a:prstGeom>
        </p:spPr>
      </p:pic>
      <p:sp>
        <p:nvSpPr>
          <p:cNvPr id="19" name="Oval 18">
            <a:extLst>
              <a:ext uri="{FF2B5EF4-FFF2-40B4-BE49-F238E27FC236}">
                <a16:creationId xmlns:a16="http://schemas.microsoft.com/office/drawing/2014/main" id="{915C4305-EDC6-4996-A7FE-B80BE58EA6A5}"/>
              </a:ext>
            </a:extLst>
          </p:cNvPr>
          <p:cNvSpPr/>
          <p:nvPr/>
        </p:nvSpPr>
        <p:spPr>
          <a:xfrm>
            <a:off x="605266" y="168242"/>
            <a:ext cx="54251" cy="75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590DB1B2-D116-4935-BB85-24B47F07193A}"/>
              </a:ext>
            </a:extLst>
          </p:cNvPr>
          <p:cNvPicPr>
            <a:picLocks noChangeAspect="1"/>
          </p:cNvPicPr>
          <p:nvPr/>
        </p:nvPicPr>
        <p:blipFill>
          <a:blip r:embed="rId13"/>
          <a:stretch>
            <a:fillRect/>
          </a:stretch>
        </p:blipFill>
        <p:spPr>
          <a:xfrm>
            <a:off x="1149450" y="1629107"/>
            <a:ext cx="185738" cy="123980"/>
          </a:xfrm>
          <a:prstGeom prst="rect">
            <a:avLst/>
          </a:prstGeom>
        </p:spPr>
      </p:pic>
      <p:pic>
        <p:nvPicPr>
          <p:cNvPr id="21" name="Picture 20">
            <a:extLst>
              <a:ext uri="{FF2B5EF4-FFF2-40B4-BE49-F238E27FC236}">
                <a16:creationId xmlns:a16="http://schemas.microsoft.com/office/drawing/2014/main" id="{B0A3FD5F-6DCE-4284-813F-8210D4F1D8D2}"/>
              </a:ext>
            </a:extLst>
          </p:cNvPr>
          <p:cNvPicPr>
            <a:picLocks noChangeAspect="1"/>
          </p:cNvPicPr>
          <p:nvPr/>
        </p:nvPicPr>
        <p:blipFill>
          <a:blip r:embed="rId14"/>
          <a:stretch>
            <a:fillRect/>
          </a:stretch>
        </p:blipFill>
        <p:spPr>
          <a:xfrm>
            <a:off x="1213471" y="1781540"/>
            <a:ext cx="190500" cy="127254"/>
          </a:xfrm>
          <a:prstGeom prst="rect">
            <a:avLst/>
          </a:prstGeom>
        </p:spPr>
      </p:pic>
      <p:pic>
        <p:nvPicPr>
          <p:cNvPr id="22" name="Picture 21">
            <a:extLst>
              <a:ext uri="{FF2B5EF4-FFF2-40B4-BE49-F238E27FC236}">
                <a16:creationId xmlns:a16="http://schemas.microsoft.com/office/drawing/2014/main" id="{7104BDE5-F9F7-4596-A4B7-189ACF9CCC4A}"/>
              </a:ext>
            </a:extLst>
          </p:cNvPr>
          <p:cNvPicPr>
            <a:picLocks noChangeAspect="1"/>
          </p:cNvPicPr>
          <p:nvPr/>
        </p:nvPicPr>
        <p:blipFill>
          <a:blip r:embed="rId15"/>
          <a:stretch>
            <a:fillRect/>
          </a:stretch>
        </p:blipFill>
        <p:spPr>
          <a:xfrm>
            <a:off x="1324886" y="2075667"/>
            <a:ext cx="172910" cy="115504"/>
          </a:xfrm>
          <a:prstGeom prst="rect">
            <a:avLst/>
          </a:prstGeom>
        </p:spPr>
      </p:pic>
      <p:pic>
        <p:nvPicPr>
          <p:cNvPr id="23" name="Picture 22">
            <a:extLst>
              <a:ext uri="{FF2B5EF4-FFF2-40B4-BE49-F238E27FC236}">
                <a16:creationId xmlns:a16="http://schemas.microsoft.com/office/drawing/2014/main" id="{E9DC6C87-936D-4287-937A-F8D61B12D06B}"/>
              </a:ext>
            </a:extLst>
          </p:cNvPr>
          <p:cNvPicPr>
            <a:picLocks noChangeAspect="1"/>
          </p:cNvPicPr>
          <p:nvPr/>
        </p:nvPicPr>
        <p:blipFill>
          <a:blip r:embed="rId16"/>
          <a:stretch>
            <a:fillRect/>
          </a:stretch>
        </p:blipFill>
        <p:spPr>
          <a:xfrm>
            <a:off x="1397935" y="2187943"/>
            <a:ext cx="141113" cy="141113"/>
          </a:xfrm>
          <a:prstGeom prst="rect">
            <a:avLst/>
          </a:prstGeom>
        </p:spPr>
      </p:pic>
      <p:pic>
        <p:nvPicPr>
          <p:cNvPr id="24" name="Picture 23">
            <a:extLst>
              <a:ext uri="{FF2B5EF4-FFF2-40B4-BE49-F238E27FC236}">
                <a16:creationId xmlns:a16="http://schemas.microsoft.com/office/drawing/2014/main" id="{2AA4526D-5592-44FC-88D0-7DCC3D0F0608}"/>
              </a:ext>
            </a:extLst>
          </p:cNvPr>
          <p:cNvPicPr>
            <a:picLocks noChangeAspect="1"/>
          </p:cNvPicPr>
          <p:nvPr/>
        </p:nvPicPr>
        <p:blipFill>
          <a:blip r:embed="rId17"/>
          <a:stretch>
            <a:fillRect/>
          </a:stretch>
        </p:blipFill>
        <p:spPr>
          <a:xfrm flipV="1">
            <a:off x="1539094" y="2615522"/>
            <a:ext cx="152400" cy="104267"/>
          </a:xfrm>
          <a:prstGeom prst="rect">
            <a:avLst/>
          </a:prstGeom>
        </p:spPr>
      </p:pic>
      <p:pic>
        <p:nvPicPr>
          <p:cNvPr id="25" name="Picture 24">
            <a:extLst>
              <a:ext uri="{FF2B5EF4-FFF2-40B4-BE49-F238E27FC236}">
                <a16:creationId xmlns:a16="http://schemas.microsoft.com/office/drawing/2014/main" id="{62194510-CBE9-446D-B3F1-503CB4030BF7}"/>
              </a:ext>
            </a:extLst>
          </p:cNvPr>
          <p:cNvPicPr>
            <a:picLocks noChangeAspect="1"/>
          </p:cNvPicPr>
          <p:nvPr/>
        </p:nvPicPr>
        <p:blipFill>
          <a:blip r:embed="rId18"/>
          <a:stretch>
            <a:fillRect/>
          </a:stretch>
        </p:blipFill>
        <p:spPr>
          <a:xfrm>
            <a:off x="1293109" y="1917731"/>
            <a:ext cx="137329" cy="142935"/>
          </a:xfrm>
          <a:prstGeom prst="rect">
            <a:avLst/>
          </a:prstGeom>
        </p:spPr>
      </p:pic>
      <p:pic>
        <p:nvPicPr>
          <p:cNvPr id="26" name="Picture 25">
            <a:extLst>
              <a:ext uri="{FF2B5EF4-FFF2-40B4-BE49-F238E27FC236}">
                <a16:creationId xmlns:a16="http://schemas.microsoft.com/office/drawing/2014/main" id="{6F32CC79-5956-4C25-B92E-2DE81B3E9199}"/>
              </a:ext>
            </a:extLst>
          </p:cNvPr>
          <p:cNvPicPr>
            <a:picLocks noChangeAspect="1"/>
          </p:cNvPicPr>
          <p:nvPr/>
        </p:nvPicPr>
        <p:blipFill>
          <a:blip r:embed="rId19"/>
          <a:stretch>
            <a:fillRect/>
          </a:stretch>
        </p:blipFill>
        <p:spPr>
          <a:xfrm>
            <a:off x="1442690" y="2347939"/>
            <a:ext cx="142875" cy="94921"/>
          </a:xfrm>
          <a:prstGeom prst="rect">
            <a:avLst/>
          </a:prstGeom>
        </p:spPr>
      </p:pic>
      <p:pic>
        <p:nvPicPr>
          <p:cNvPr id="27" name="Picture 26">
            <a:extLst>
              <a:ext uri="{FF2B5EF4-FFF2-40B4-BE49-F238E27FC236}">
                <a16:creationId xmlns:a16="http://schemas.microsoft.com/office/drawing/2014/main" id="{3E36E307-43BD-46BB-AFFA-D6F844EAC00B}"/>
              </a:ext>
            </a:extLst>
          </p:cNvPr>
          <p:cNvPicPr>
            <a:picLocks noChangeAspect="1"/>
          </p:cNvPicPr>
          <p:nvPr/>
        </p:nvPicPr>
        <p:blipFill>
          <a:blip r:embed="rId20"/>
          <a:stretch>
            <a:fillRect/>
          </a:stretch>
        </p:blipFill>
        <p:spPr>
          <a:xfrm>
            <a:off x="1478121" y="2484513"/>
            <a:ext cx="189085" cy="94921"/>
          </a:xfrm>
          <a:prstGeom prst="rect">
            <a:avLst/>
          </a:prstGeom>
        </p:spPr>
      </p:pic>
      <p:pic>
        <p:nvPicPr>
          <p:cNvPr id="29" name="Picture 28">
            <a:extLst>
              <a:ext uri="{FF2B5EF4-FFF2-40B4-BE49-F238E27FC236}">
                <a16:creationId xmlns:a16="http://schemas.microsoft.com/office/drawing/2014/main" id="{57F75AF7-A127-40B9-9CF6-421719C0C03D}"/>
              </a:ext>
            </a:extLst>
          </p:cNvPr>
          <p:cNvPicPr>
            <a:picLocks noChangeAspect="1"/>
          </p:cNvPicPr>
          <p:nvPr/>
        </p:nvPicPr>
        <p:blipFill>
          <a:blip r:embed="rId21"/>
          <a:stretch>
            <a:fillRect/>
          </a:stretch>
        </p:blipFill>
        <p:spPr>
          <a:xfrm>
            <a:off x="1585565" y="2745130"/>
            <a:ext cx="189522" cy="126316"/>
          </a:xfrm>
          <a:prstGeom prst="rect">
            <a:avLst/>
          </a:prstGeom>
        </p:spPr>
      </p:pic>
      <p:pic>
        <p:nvPicPr>
          <p:cNvPr id="30" name="Picture 29">
            <a:extLst>
              <a:ext uri="{FF2B5EF4-FFF2-40B4-BE49-F238E27FC236}">
                <a16:creationId xmlns:a16="http://schemas.microsoft.com/office/drawing/2014/main" id="{0857D1F5-1540-4844-908E-0F3A1E406AF9}"/>
              </a:ext>
            </a:extLst>
          </p:cNvPr>
          <p:cNvPicPr>
            <a:picLocks noChangeAspect="1"/>
          </p:cNvPicPr>
          <p:nvPr/>
        </p:nvPicPr>
        <p:blipFill>
          <a:blip r:embed="rId22"/>
          <a:stretch>
            <a:fillRect/>
          </a:stretch>
        </p:blipFill>
        <p:spPr>
          <a:xfrm flipV="1">
            <a:off x="1642011" y="2890345"/>
            <a:ext cx="173871" cy="126316"/>
          </a:xfrm>
          <a:prstGeom prst="rect">
            <a:avLst/>
          </a:prstGeom>
        </p:spPr>
      </p:pic>
      <p:pic>
        <p:nvPicPr>
          <p:cNvPr id="31" name="Picture 30">
            <a:extLst>
              <a:ext uri="{FF2B5EF4-FFF2-40B4-BE49-F238E27FC236}">
                <a16:creationId xmlns:a16="http://schemas.microsoft.com/office/drawing/2014/main" id="{40E97D6A-92CD-4222-ACC4-4565E3553C7D}"/>
              </a:ext>
            </a:extLst>
          </p:cNvPr>
          <p:cNvPicPr>
            <a:picLocks noChangeAspect="1"/>
          </p:cNvPicPr>
          <p:nvPr/>
        </p:nvPicPr>
        <p:blipFill>
          <a:blip r:embed="rId23"/>
          <a:stretch>
            <a:fillRect/>
          </a:stretch>
        </p:blipFill>
        <p:spPr>
          <a:xfrm>
            <a:off x="1680326" y="3027945"/>
            <a:ext cx="198716" cy="133061"/>
          </a:xfrm>
          <a:prstGeom prst="rect">
            <a:avLst/>
          </a:prstGeom>
        </p:spPr>
      </p:pic>
      <p:pic>
        <p:nvPicPr>
          <p:cNvPr id="1024" name="Picture 1023">
            <a:extLst>
              <a:ext uri="{FF2B5EF4-FFF2-40B4-BE49-F238E27FC236}">
                <a16:creationId xmlns:a16="http://schemas.microsoft.com/office/drawing/2014/main" id="{E0C68A0D-09A7-463F-B65C-A9439C188D27}"/>
              </a:ext>
            </a:extLst>
          </p:cNvPr>
          <p:cNvPicPr>
            <a:picLocks noChangeAspect="1"/>
          </p:cNvPicPr>
          <p:nvPr/>
        </p:nvPicPr>
        <p:blipFill>
          <a:blip r:embed="rId24"/>
          <a:stretch>
            <a:fillRect/>
          </a:stretch>
        </p:blipFill>
        <p:spPr>
          <a:xfrm>
            <a:off x="1741525" y="3161006"/>
            <a:ext cx="173871" cy="126316"/>
          </a:xfrm>
          <a:prstGeom prst="rect">
            <a:avLst/>
          </a:prstGeom>
        </p:spPr>
      </p:pic>
      <p:pic>
        <p:nvPicPr>
          <p:cNvPr id="1025" name="Picture 1024">
            <a:extLst>
              <a:ext uri="{FF2B5EF4-FFF2-40B4-BE49-F238E27FC236}">
                <a16:creationId xmlns:a16="http://schemas.microsoft.com/office/drawing/2014/main" id="{7574DB1A-ECAC-4E70-A850-E240CACF9930}"/>
              </a:ext>
            </a:extLst>
          </p:cNvPr>
          <p:cNvPicPr>
            <a:picLocks noChangeAspect="1"/>
          </p:cNvPicPr>
          <p:nvPr/>
        </p:nvPicPr>
        <p:blipFill>
          <a:blip r:embed="rId25"/>
          <a:stretch>
            <a:fillRect/>
          </a:stretch>
        </p:blipFill>
        <p:spPr>
          <a:xfrm>
            <a:off x="1800990" y="3304470"/>
            <a:ext cx="165410" cy="110412"/>
          </a:xfrm>
          <a:prstGeom prst="rect">
            <a:avLst/>
          </a:prstGeom>
        </p:spPr>
      </p:pic>
      <p:pic>
        <p:nvPicPr>
          <p:cNvPr id="1027" name="Picture 1026">
            <a:extLst>
              <a:ext uri="{FF2B5EF4-FFF2-40B4-BE49-F238E27FC236}">
                <a16:creationId xmlns:a16="http://schemas.microsoft.com/office/drawing/2014/main" id="{F4EA99E9-8DA6-43FA-9D07-22F1FB2DCB2B}"/>
              </a:ext>
            </a:extLst>
          </p:cNvPr>
          <p:cNvPicPr>
            <a:picLocks noChangeAspect="1"/>
          </p:cNvPicPr>
          <p:nvPr/>
        </p:nvPicPr>
        <p:blipFill>
          <a:blip r:embed="rId26"/>
          <a:stretch>
            <a:fillRect/>
          </a:stretch>
        </p:blipFill>
        <p:spPr>
          <a:xfrm>
            <a:off x="1847529" y="3443119"/>
            <a:ext cx="165411" cy="110412"/>
          </a:xfrm>
          <a:prstGeom prst="rect">
            <a:avLst/>
          </a:prstGeom>
        </p:spPr>
      </p:pic>
      <p:pic>
        <p:nvPicPr>
          <p:cNvPr id="1029" name="Picture 1028">
            <a:extLst>
              <a:ext uri="{FF2B5EF4-FFF2-40B4-BE49-F238E27FC236}">
                <a16:creationId xmlns:a16="http://schemas.microsoft.com/office/drawing/2014/main" id="{561A27E5-3134-4AD1-AF7A-F8460D511E95}"/>
              </a:ext>
            </a:extLst>
          </p:cNvPr>
          <p:cNvPicPr>
            <a:picLocks noChangeAspect="1"/>
          </p:cNvPicPr>
          <p:nvPr/>
        </p:nvPicPr>
        <p:blipFill>
          <a:blip r:embed="rId27"/>
          <a:stretch>
            <a:fillRect/>
          </a:stretch>
        </p:blipFill>
        <p:spPr>
          <a:xfrm>
            <a:off x="1879042" y="3553531"/>
            <a:ext cx="195089" cy="141927"/>
          </a:xfrm>
          <a:prstGeom prst="rect">
            <a:avLst/>
          </a:prstGeom>
        </p:spPr>
      </p:pic>
      <p:pic>
        <p:nvPicPr>
          <p:cNvPr id="1031" name="Picture 1030">
            <a:extLst>
              <a:ext uri="{FF2B5EF4-FFF2-40B4-BE49-F238E27FC236}">
                <a16:creationId xmlns:a16="http://schemas.microsoft.com/office/drawing/2014/main" id="{8E91055F-2442-4D23-9050-B664952608AD}"/>
              </a:ext>
            </a:extLst>
          </p:cNvPr>
          <p:cNvPicPr>
            <a:picLocks noChangeAspect="1"/>
          </p:cNvPicPr>
          <p:nvPr/>
        </p:nvPicPr>
        <p:blipFill>
          <a:blip r:embed="rId28"/>
          <a:stretch>
            <a:fillRect/>
          </a:stretch>
        </p:blipFill>
        <p:spPr>
          <a:xfrm>
            <a:off x="1930234" y="3695458"/>
            <a:ext cx="195089" cy="141881"/>
          </a:xfrm>
          <a:prstGeom prst="rect">
            <a:avLst/>
          </a:prstGeom>
        </p:spPr>
      </p:pic>
      <p:pic>
        <p:nvPicPr>
          <p:cNvPr id="1033" name="Picture 1032">
            <a:extLst>
              <a:ext uri="{FF2B5EF4-FFF2-40B4-BE49-F238E27FC236}">
                <a16:creationId xmlns:a16="http://schemas.microsoft.com/office/drawing/2014/main" id="{856C65D8-B5C4-45BB-BC8F-DA6726AAE56E}"/>
              </a:ext>
            </a:extLst>
          </p:cNvPr>
          <p:cNvPicPr>
            <a:picLocks noChangeAspect="1"/>
          </p:cNvPicPr>
          <p:nvPr/>
        </p:nvPicPr>
        <p:blipFill>
          <a:blip r:embed="rId29"/>
          <a:stretch>
            <a:fillRect/>
          </a:stretch>
        </p:blipFill>
        <p:spPr>
          <a:xfrm>
            <a:off x="1983885" y="3858272"/>
            <a:ext cx="195089" cy="97544"/>
          </a:xfrm>
          <a:prstGeom prst="rect">
            <a:avLst/>
          </a:prstGeom>
        </p:spPr>
      </p:pic>
      <p:pic>
        <p:nvPicPr>
          <p:cNvPr id="1035" name="Picture 1034">
            <a:extLst>
              <a:ext uri="{FF2B5EF4-FFF2-40B4-BE49-F238E27FC236}">
                <a16:creationId xmlns:a16="http://schemas.microsoft.com/office/drawing/2014/main" id="{8A6B7177-D0A2-4EF4-BB4E-8121F5EBCD7D}"/>
              </a:ext>
            </a:extLst>
          </p:cNvPr>
          <p:cNvPicPr>
            <a:picLocks noChangeAspect="1"/>
          </p:cNvPicPr>
          <p:nvPr/>
        </p:nvPicPr>
        <p:blipFill>
          <a:blip r:embed="rId30"/>
          <a:stretch>
            <a:fillRect/>
          </a:stretch>
        </p:blipFill>
        <p:spPr>
          <a:xfrm>
            <a:off x="2027778" y="3973625"/>
            <a:ext cx="236233" cy="117527"/>
          </a:xfrm>
          <a:prstGeom prst="rect">
            <a:avLst/>
          </a:prstGeom>
        </p:spPr>
      </p:pic>
      <p:pic>
        <p:nvPicPr>
          <p:cNvPr id="1037" name="Picture 1036">
            <a:extLst>
              <a:ext uri="{FF2B5EF4-FFF2-40B4-BE49-F238E27FC236}">
                <a16:creationId xmlns:a16="http://schemas.microsoft.com/office/drawing/2014/main" id="{501B9811-56F6-4B5D-AAAE-0DE90DDFBED8}"/>
              </a:ext>
            </a:extLst>
          </p:cNvPr>
          <p:cNvPicPr>
            <a:picLocks noChangeAspect="1"/>
          </p:cNvPicPr>
          <p:nvPr/>
        </p:nvPicPr>
        <p:blipFill>
          <a:blip r:embed="rId31"/>
          <a:stretch>
            <a:fillRect/>
          </a:stretch>
        </p:blipFill>
        <p:spPr>
          <a:xfrm>
            <a:off x="2083724" y="4117456"/>
            <a:ext cx="190500" cy="108966"/>
          </a:xfrm>
          <a:prstGeom prst="rect">
            <a:avLst/>
          </a:prstGeom>
        </p:spPr>
      </p:pic>
      <p:pic>
        <p:nvPicPr>
          <p:cNvPr id="1038" name="Picture 1037">
            <a:extLst>
              <a:ext uri="{FF2B5EF4-FFF2-40B4-BE49-F238E27FC236}">
                <a16:creationId xmlns:a16="http://schemas.microsoft.com/office/drawing/2014/main" id="{09F8901D-FE75-4239-B8F3-76C6B5195089}"/>
              </a:ext>
            </a:extLst>
          </p:cNvPr>
          <p:cNvPicPr>
            <a:picLocks noChangeAspect="1"/>
          </p:cNvPicPr>
          <p:nvPr/>
        </p:nvPicPr>
        <p:blipFill>
          <a:blip r:embed="rId32"/>
          <a:stretch>
            <a:fillRect/>
          </a:stretch>
        </p:blipFill>
        <p:spPr>
          <a:xfrm>
            <a:off x="2153707" y="4247033"/>
            <a:ext cx="190500" cy="121930"/>
          </a:xfrm>
          <a:prstGeom prst="rect">
            <a:avLst/>
          </a:prstGeom>
        </p:spPr>
      </p:pic>
      <p:pic>
        <p:nvPicPr>
          <p:cNvPr id="1039" name="Picture 1038">
            <a:extLst>
              <a:ext uri="{FF2B5EF4-FFF2-40B4-BE49-F238E27FC236}">
                <a16:creationId xmlns:a16="http://schemas.microsoft.com/office/drawing/2014/main" id="{07AA5E53-0ED7-498B-ACC4-4B200CF9D867}"/>
              </a:ext>
            </a:extLst>
          </p:cNvPr>
          <p:cNvPicPr>
            <a:picLocks noChangeAspect="1"/>
          </p:cNvPicPr>
          <p:nvPr/>
        </p:nvPicPr>
        <p:blipFill>
          <a:blip r:embed="rId33"/>
          <a:stretch>
            <a:fillRect/>
          </a:stretch>
        </p:blipFill>
        <p:spPr>
          <a:xfrm>
            <a:off x="2216278" y="4379915"/>
            <a:ext cx="190500" cy="127000"/>
          </a:xfrm>
          <a:prstGeom prst="rect">
            <a:avLst/>
          </a:prstGeom>
        </p:spPr>
      </p:pic>
      <p:pic>
        <p:nvPicPr>
          <p:cNvPr id="1040" name="Picture 1039">
            <a:extLst>
              <a:ext uri="{FF2B5EF4-FFF2-40B4-BE49-F238E27FC236}">
                <a16:creationId xmlns:a16="http://schemas.microsoft.com/office/drawing/2014/main" id="{BA960CB4-6966-484A-B339-9B6B6F0C3A59}"/>
              </a:ext>
            </a:extLst>
          </p:cNvPr>
          <p:cNvPicPr>
            <a:picLocks noChangeAspect="1"/>
          </p:cNvPicPr>
          <p:nvPr/>
        </p:nvPicPr>
        <p:blipFill>
          <a:blip r:embed="rId34"/>
          <a:stretch>
            <a:fillRect/>
          </a:stretch>
        </p:blipFill>
        <p:spPr>
          <a:xfrm>
            <a:off x="10951098" y="42863"/>
            <a:ext cx="1080421" cy="1085850"/>
          </a:xfrm>
          <a:prstGeom prst="rect">
            <a:avLst/>
          </a:prstGeom>
        </p:spPr>
      </p:pic>
      <p:pic>
        <p:nvPicPr>
          <p:cNvPr id="1041" name="Picture 1040">
            <a:extLst>
              <a:ext uri="{FF2B5EF4-FFF2-40B4-BE49-F238E27FC236}">
                <a16:creationId xmlns:a16="http://schemas.microsoft.com/office/drawing/2014/main" id="{F1C79DB7-26C5-45E5-A32A-8510BC8F20ED}"/>
              </a:ext>
            </a:extLst>
          </p:cNvPr>
          <p:cNvPicPr>
            <a:picLocks noChangeAspect="1"/>
          </p:cNvPicPr>
          <p:nvPr/>
        </p:nvPicPr>
        <p:blipFill>
          <a:blip r:embed="rId35"/>
          <a:stretch>
            <a:fillRect/>
          </a:stretch>
        </p:blipFill>
        <p:spPr>
          <a:xfrm>
            <a:off x="2267958" y="4525175"/>
            <a:ext cx="185738" cy="124073"/>
          </a:xfrm>
          <a:prstGeom prst="rect">
            <a:avLst/>
          </a:prstGeom>
        </p:spPr>
      </p:pic>
      <p:pic>
        <p:nvPicPr>
          <p:cNvPr id="1042" name="Picture 1041">
            <a:extLst>
              <a:ext uri="{FF2B5EF4-FFF2-40B4-BE49-F238E27FC236}">
                <a16:creationId xmlns:a16="http://schemas.microsoft.com/office/drawing/2014/main" id="{398AE5D5-1B79-4410-9401-661E6182324A}"/>
              </a:ext>
            </a:extLst>
          </p:cNvPr>
          <p:cNvPicPr>
            <a:picLocks noChangeAspect="1"/>
          </p:cNvPicPr>
          <p:nvPr/>
        </p:nvPicPr>
        <p:blipFill>
          <a:blip r:embed="rId36"/>
          <a:stretch>
            <a:fillRect/>
          </a:stretch>
        </p:blipFill>
        <p:spPr>
          <a:xfrm>
            <a:off x="2320707" y="4667508"/>
            <a:ext cx="186110" cy="124073"/>
          </a:xfrm>
          <a:prstGeom prst="rect">
            <a:avLst/>
          </a:prstGeom>
        </p:spPr>
      </p:pic>
      <p:pic>
        <p:nvPicPr>
          <p:cNvPr id="1043" name="Picture 1042">
            <a:extLst>
              <a:ext uri="{FF2B5EF4-FFF2-40B4-BE49-F238E27FC236}">
                <a16:creationId xmlns:a16="http://schemas.microsoft.com/office/drawing/2014/main" id="{8061AD81-C32A-4980-A3AB-85B699B2CC1C}"/>
              </a:ext>
            </a:extLst>
          </p:cNvPr>
          <p:cNvPicPr>
            <a:picLocks noChangeAspect="1"/>
          </p:cNvPicPr>
          <p:nvPr/>
        </p:nvPicPr>
        <p:blipFill>
          <a:blip r:embed="rId37"/>
          <a:stretch>
            <a:fillRect/>
          </a:stretch>
        </p:blipFill>
        <p:spPr>
          <a:xfrm>
            <a:off x="2360827" y="4802865"/>
            <a:ext cx="190262" cy="127000"/>
          </a:xfrm>
          <a:prstGeom prst="rect">
            <a:avLst/>
          </a:prstGeom>
        </p:spPr>
      </p:pic>
      <p:pic>
        <p:nvPicPr>
          <p:cNvPr id="1044" name="Picture 1043">
            <a:extLst>
              <a:ext uri="{FF2B5EF4-FFF2-40B4-BE49-F238E27FC236}">
                <a16:creationId xmlns:a16="http://schemas.microsoft.com/office/drawing/2014/main" id="{15E04D58-1F86-4B8A-91DA-2C3B19A8E3FB}"/>
              </a:ext>
            </a:extLst>
          </p:cNvPr>
          <p:cNvPicPr>
            <a:picLocks noChangeAspect="1"/>
          </p:cNvPicPr>
          <p:nvPr/>
        </p:nvPicPr>
        <p:blipFill>
          <a:blip r:embed="rId38"/>
          <a:stretch>
            <a:fillRect/>
          </a:stretch>
        </p:blipFill>
        <p:spPr>
          <a:xfrm>
            <a:off x="2415544" y="4943780"/>
            <a:ext cx="190500" cy="127159"/>
          </a:xfrm>
          <a:prstGeom prst="rect">
            <a:avLst/>
          </a:prstGeom>
        </p:spPr>
      </p:pic>
      <p:pic>
        <p:nvPicPr>
          <p:cNvPr id="1045" name="Picture 1044">
            <a:extLst>
              <a:ext uri="{FF2B5EF4-FFF2-40B4-BE49-F238E27FC236}">
                <a16:creationId xmlns:a16="http://schemas.microsoft.com/office/drawing/2014/main" id="{8F02A852-D14A-4E9F-BA77-0933C9C1F048}"/>
              </a:ext>
            </a:extLst>
          </p:cNvPr>
          <p:cNvPicPr>
            <a:picLocks noChangeAspect="1"/>
          </p:cNvPicPr>
          <p:nvPr/>
        </p:nvPicPr>
        <p:blipFill>
          <a:blip r:embed="rId39"/>
          <a:stretch>
            <a:fillRect/>
          </a:stretch>
        </p:blipFill>
        <p:spPr>
          <a:xfrm>
            <a:off x="2464474" y="5082223"/>
            <a:ext cx="190500" cy="127254"/>
          </a:xfrm>
          <a:prstGeom prst="rect">
            <a:avLst/>
          </a:prstGeom>
        </p:spPr>
      </p:pic>
      <p:pic>
        <p:nvPicPr>
          <p:cNvPr id="1046" name="Picture 1045">
            <a:extLst>
              <a:ext uri="{FF2B5EF4-FFF2-40B4-BE49-F238E27FC236}">
                <a16:creationId xmlns:a16="http://schemas.microsoft.com/office/drawing/2014/main" id="{27272EEB-11B0-49C9-BE98-D7EA53066E9E}"/>
              </a:ext>
            </a:extLst>
          </p:cNvPr>
          <p:cNvPicPr>
            <a:picLocks noChangeAspect="1"/>
          </p:cNvPicPr>
          <p:nvPr/>
        </p:nvPicPr>
        <p:blipFill>
          <a:blip r:embed="rId40"/>
          <a:stretch>
            <a:fillRect/>
          </a:stretch>
        </p:blipFill>
        <p:spPr>
          <a:xfrm>
            <a:off x="2519080" y="5223740"/>
            <a:ext cx="194714" cy="116829"/>
          </a:xfrm>
          <a:prstGeom prst="rect">
            <a:avLst/>
          </a:prstGeom>
        </p:spPr>
      </p:pic>
      <p:pic>
        <p:nvPicPr>
          <p:cNvPr id="1047" name="Picture 1046">
            <a:extLst>
              <a:ext uri="{FF2B5EF4-FFF2-40B4-BE49-F238E27FC236}">
                <a16:creationId xmlns:a16="http://schemas.microsoft.com/office/drawing/2014/main" id="{2D8373D3-F7B2-4CDB-A4F7-356999FD06AC}"/>
              </a:ext>
            </a:extLst>
          </p:cNvPr>
          <p:cNvPicPr>
            <a:picLocks noChangeAspect="1"/>
          </p:cNvPicPr>
          <p:nvPr/>
        </p:nvPicPr>
        <p:blipFill>
          <a:blip r:embed="rId41"/>
          <a:stretch>
            <a:fillRect/>
          </a:stretch>
        </p:blipFill>
        <p:spPr>
          <a:xfrm>
            <a:off x="2567948" y="5365003"/>
            <a:ext cx="200313" cy="126999"/>
          </a:xfrm>
          <a:prstGeom prst="rect">
            <a:avLst/>
          </a:prstGeom>
        </p:spPr>
      </p:pic>
      <p:pic>
        <p:nvPicPr>
          <p:cNvPr id="1048" name="Picture 1047">
            <a:extLst>
              <a:ext uri="{FF2B5EF4-FFF2-40B4-BE49-F238E27FC236}">
                <a16:creationId xmlns:a16="http://schemas.microsoft.com/office/drawing/2014/main" id="{C5E8752E-4000-4745-AC43-DF1786CA8C81}"/>
              </a:ext>
            </a:extLst>
          </p:cNvPr>
          <p:cNvPicPr>
            <a:picLocks noChangeAspect="1"/>
          </p:cNvPicPr>
          <p:nvPr/>
        </p:nvPicPr>
        <p:blipFill>
          <a:blip r:embed="rId42"/>
          <a:stretch>
            <a:fillRect/>
          </a:stretch>
        </p:blipFill>
        <p:spPr>
          <a:xfrm>
            <a:off x="2638087" y="5492002"/>
            <a:ext cx="190500" cy="130735"/>
          </a:xfrm>
          <a:prstGeom prst="rect">
            <a:avLst/>
          </a:prstGeom>
        </p:spPr>
      </p:pic>
      <p:pic>
        <p:nvPicPr>
          <p:cNvPr id="1049" name="Picture 1048">
            <a:extLst>
              <a:ext uri="{FF2B5EF4-FFF2-40B4-BE49-F238E27FC236}">
                <a16:creationId xmlns:a16="http://schemas.microsoft.com/office/drawing/2014/main" id="{56E8E556-2939-4665-9F6A-7B3148ECB050}"/>
              </a:ext>
            </a:extLst>
          </p:cNvPr>
          <p:cNvPicPr>
            <a:picLocks noChangeAspect="1"/>
          </p:cNvPicPr>
          <p:nvPr/>
        </p:nvPicPr>
        <p:blipFill>
          <a:blip r:embed="rId43"/>
          <a:stretch>
            <a:fillRect/>
          </a:stretch>
        </p:blipFill>
        <p:spPr>
          <a:xfrm>
            <a:off x="2709597" y="5628331"/>
            <a:ext cx="190846" cy="126999"/>
          </a:xfrm>
          <a:prstGeom prst="rect">
            <a:avLst/>
          </a:prstGeom>
        </p:spPr>
      </p:pic>
      <p:pic>
        <p:nvPicPr>
          <p:cNvPr id="1050" name="Picture 1049">
            <a:extLst>
              <a:ext uri="{FF2B5EF4-FFF2-40B4-BE49-F238E27FC236}">
                <a16:creationId xmlns:a16="http://schemas.microsoft.com/office/drawing/2014/main" id="{9C7A641A-CBD4-499F-87AA-18C70DEEF141}"/>
              </a:ext>
            </a:extLst>
          </p:cNvPr>
          <p:cNvPicPr>
            <a:picLocks noChangeAspect="1"/>
          </p:cNvPicPr>
          <p:nvPr/>
        </p:nvPicPr>
        <p:blipFill>
          <a:blip r:embed="rId44"/>
          <a:stretch>
            <a:fillRect/>
          </a:stretch>
        </p:blipFill>
        <p:spPr>
          <a:xfrm>
            <a:off x="2768261" y="5760924"/>
            <a:ext cx="205827" cy="132244"/>
          </a:xfrm>
          <a:prstGeom prst="rect">
            <a:avLst/>
          </a:prstGeom>
        </p:spPr>
      </p:pic>
      <p:pic>
        <p:nvPicPr>
          <p:cNvPr id="1051" name="Picture 1050">
            <a:extLst>
              <a:ext uri="{FF2B5EF4-FFF2-40B4-BE49-F238E27FC236}">
                <a16:creationId xmlns:a16="http://schemas.microsoft.com/office/drawing/2014/main" id="{22978D1D-45E3-4CF1-B3BE-EAA917F5F0C7}"/>
              </a:ext>
            </a:extLst>
          </p:cNvPr>
          <p:cNvPicPr>
            <a:picLocks noChangeAspect="1"/>
          </p:cNvPicPr>
          <p:nvPr/>
        </p:nvPicPr>
        <p:blipFill>
          <a:blip r:embed="rId45"/>
          <a:stretch>
            <a:fillRect/>
          </a:stretch>
        </p:blipFill>
        <p:spPr>
          <a:xfrm>
            <a:off x="2846273" y="5893168"/>
            <a:ext cx="185740" cy="124074"/>
          </a:xfrm>
          <a:prstGeom prst="rect">
            <a:avLst/>
          </a:prstGeom>
        </p:spPr>
      </p:pic>
      <p:pic>
        <p:nvPicPr>
          <p:cNvPr id="1052" name="Picture 1051">
            <a:extLst>
              <a:ext uri="{FF2B5EF4-FFF2-40B4-BE49-F238E27FC236}">
                <a16:creationId xmlns:a16="http://schemas.microsoft.com/office/drawing/2014/main" id="{028E0F37-F71C-4EA7-BD9A-154B1A2FB380}"/>
              </a:ext>
            </a:extLst>
          </p:cNvPr>
          <p:cNvPicPr>
            <a:picLocks noChangeAspect="1"/>
          </p:cNvPicPr>
          <p:nvPr/>
        </p:nvPicPr>
        <p:blipFill>
          <a:blip r:embed="rId46"/>
          <a:stretch>
            <a:fillRect/>
          </a:stretch>
        </p:blipFill>
        <p:spPr>
          <a:xfrm>
            <a:off x="3020557" y="6308656"/>
            <a:ext cx="198519" cy="124074"/>
          </a:xfrm>
          <a:prstGeom prst="rect">
            <a:avLst/>
          </a:prstGeom>
        </p:spPr>
      </p:pic>
      <p:pic>
        <p:nvPicPr>
          <p:cNvPr id="1053" name="Picture 1052">
            <a:extLst>
              <a:ext uri="{FF2B5EF4-FFF2-40B4-BE49-F238E27FC236}">
                <a16:creationId xmlns:a16="http://schemas.microsoft.com/office/drawing/2014/main" id="{6B151E89-A3E3-4885-B4AB-282A77DE650B}"/>
              </a:ext>
            </a:extLst>
          </p:cNvPr>
          <p:cNvPicPr>
            <a:picLocks noChangeAspect="1"/>
          </p:cNvPicPr>
          <p:nvPr/>
        </p:nvPicPr>
        <p:blipFill>
          <a:blip r:embed="rId47"/>
          <a:stretch>
            <a:fillRect/>
          </a:stretch>
        </p:blipFill>
        <p:spPr>
          <a:xfrm>
            <a:off x="3066248" y="6454371"/>
            <a:ext cx="222085" cy="134243"/>
          </a:xfrm>
          <a:prstGeom prst="rect">
            <a:avLst/>
          </a:prstGeom>
        </p:spPr>
      </p:pic>
      <p:pic>
        <p:nvPicPr>
          <p:cNvPr id="1054" name="Picture 1053">
            <a:extLst>
              <a:ext uri="{FF2B5EF4-FFF2-40B4-BE49-F238E27FC236}">
                <a16:creationId xmlns:a16="http://schemas.microsoft.com/office/drawing/2014/main" id="{8A861E18-D48F-4A45-B303-814FAE825D05}"/>
              </a:ext>
            </a:extLst>
          </p:cNvPr>
          <p:cNvPicPr>
            <a:picLocks noChangeAspect="1"/>
          </p:cNvPicPr>
          <p:nvPr/>
        </p:nvPicPr>
        <p:blipFill>
          <a:blip r:embed="rId48"/>
          <a:stretch>
            <a:fillRect/>
          </a:stretch>
        </p:blipFill>
        <p:spPr>
          <a:xfrm>
            <a:off x="3185691" y="6724549"/>
            <a:ext cx="217932" cy="108966"/>
          </a:xfrm>
          <a:prstGeom prst="rect">
            <a:avLst/>
          </a:prstGeom>
        </p:spPr>
      </p:pic>
      <p:pic>
        <p:nvPicPr>
          <p:cNvPr id="1056" name="Picture 1055">
            <a:extLst>
              <a:ext uri="{FF2B5EF4-FFF2-40B4-BE49-F238E27FC236}">
                <a16:creationId xmlns:a16="http://schemas.microsoft.com/office/drawing/2014/main" id="{2EC76AFB-F1EC-43BE-836A-75D8EAB0210C}"/>
              </a:ext>
            </a:extLst>
          </p:cNvPr>
          <p:cNvPicPr>
            <a:picLocks noChangeAspect="1"/>
          </p:cNvPicPr>
          <p:nvPr/>
        </p:nvPicPr>
        <p:blipFill>
          <a:blip r:embed="rId49"/>
          <a:stretch>
            <a:fillRect/>
          </a:stretch>
        </p:blipFill>
        <p:spPr>
          <a:xfrm flipH="1">
            <a:off x="7113956" y="3610778"/>
            <a:ext cx="2785094" cy="28155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6" name="Subtitle 2">
            <a:extLst>
              <a:ext uri="{FF2B5EF4-FFF2-40B4-BE49-F238E27FC236}">
                <a16:creationId xmlns:a16="http://schemas.microsoft.com/office/drawing/2014/main" id="{D5018F25-9320-42F5-B48F-61AD5500098E}"/>
              </a:ext>
            </a:extLst>
          </p:cNvPr>
          <p:cNvSpPr txBox="1">
            <a:spLocks/>
          </p:cNvSpPr>
          <p:nvPr/>
        </p:nvSpPr>
        <p:spPr>
          <a:xfrm flipH="1">
            <a:off x="8673879" y="60563"/>
            <a:ext cx="2254702" cy="8433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rPr>
              <a:t>www.theredcell.co.uk/research</a:t>
            </a:r>
          </a:p>
        </p:txBody>
      </p:sp>
      <p:sp>
        <p:nvSpPr>
          <p:cNvPr id="67" name="Subtitle 2">
            <a:extLst>
              <a:ext uri="{FF2B5EF4-FFF2-40B4-BE49-F238E27FC236}">
                <a16:creationId xmlns:a16="http://schemas.microsoft.com/office/drawing/2014/main" id="{4AB823E8-D443-40F6-9D4B-36D5113C1DD1}"/>
              </a:ext>
            </a:extLst>
          </p:cNvPr>
          <p:cNvSpPr txBox="1">
            <a:spLocks/>
          </p:cNvSpPr>
          <p:nvPr/>
        </p:nvSpPr>
        <p:spPr>
          <a:xfrm flipH="1">
            <a:off x="4454555" y="560142"/>
            <a:ext cx="6192743" cy="7461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FF0000"/>
                </a:solidFill>
                <a:effectLst/>
                <a:uLnTx/>
                <a:uFillTx/>
                <a:latin typeface="Calibri" panose="020F0502020204030204"/>
                <a:ea typeface="+mn-ea"/>
                <a:cs typeface="+mn-cs"/>
              </a:rPr>
              <a:t>Redrawing the ‘</a:t>
            </a:r>
            <a:r>
              <a:rPr kumimoji="0" lang="en-GB" b="1" i="0" u="none" strike="noStrike" kern="1200" cap="none" spc="0" normalizeH="0" baseline="0" noProof="0" dirty="0" err="1">
                <a:ln>
                  <a:noFill/>
                </a:ln>
                <a:solidFill>
                  <a:srgbClr val="FF0000"/>
                </a:solidFill>
                <a:effectLst/>
                <a:uLnTx/>
                <a:uFillTx/>
                <a:latin typeface="Calibri" panose="020F0502020204030204"/>
                <a:ea typeface="+mn-ea"/>
                <a:cs typeface="+mn-cs"/>
              </a:rPr>
              <a:t>Barnier</a:t>
            </a:r>
            <a:r>
              <a:rPr kumimoji="0" lang="en-GB" b="1" i="0" u="none" strike="noStrike" kern="1200" cap="none" spc="0" normalizeH="0" baseline="0" noProof="0" dirty="0">
                <a:ln>
                  <a:noFill/>
                </a:ln>
                <a:solidFill>
                  <a:srgbClr val="FF0000"/>
                </a:solidFill>
                <a:effectLst/>
                <a:uLnTx/>
                <a:uFillTx/>
                <a:latin typeface="Calibri" panose="020F0502020204030204"/>
                <a:ea typeface="+mn-ea"/>
                <a:cs typeface="+mn-cs"/>
              </a:rPr>
              <a:t> stairwell’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b="1" dirty="0">
                <a:solidFill>
                  <a:srgbClr val="FF0000"/>
                </a:solidFill>
                <a:latin typeface="Calibri" panose="020F0502020204030204"/>
              </a:rPr>
              <a:t>50 types of EU economic deal</a:t>
            </a:r>
          </a:p>
        </p:txBody>
      </p:sp>
      <p:pic>
        <p:nvPicPr>
          <p:cNvPr id="9" name="Picture 8">
            <a:extLst>
              <a:ext uri="{FF2B5EF4-FFF2-40B4-BE49-F238E27FC236}">
                <a16:creationId xmlns:a16="http://schemas.microsoft.com/office/drawing/2014/main" id="{79200076-41DF-423F-ADFC-F89699533C05}"/>
              </a:ext>
            </a:extLst>
          </p:cNvPr>
          <p:cNvPicPr>
            <a:picLocks noChangeAspect="1"/>
          </p:cNvPicPr>
          <p:nvPr/>
        </p:nvPicPr>
        <p:blipFill>
          <a:blip r:embed="rId50"/>
          <a:stretch>
            <a:fillRect/>
          </a:stretch>
        </p:blipFill>
        <p:spPr>
          <a:xfrm>
            <a:off x="978393" y="1218231"/>
            <a:ext cx="149785" cy="121467"/>
          </a:xfrm>
          <a:prstGeom prst="rect">
            <a:avLst/>
          </a:prstGeom>
        </p:spPr>
      </p:pic>
      <p:pic>
        <p:nvPicPr>
          <p:cNvPr id="10" name="Picture 9">
            <a:extLst>
              <a:ext uri="{FF2B5EF4-FFF2-40B4-BE49-F238E27FC236}">
                <a16:creationId xmlns:a16="http://schemas.microsoft.com/office/drawing/2014/main" id="{9353A999-9ECD-4C18-B825-0C0EC7CDF3FC}"/>
              </a:ext>
            </a:extLst>
          </p:cNvPr>
          <p:cNvPicPr>
            <a:picLocks noChangeAspect="1"/>
          </p:cNvPicPr>
          <p:nvPr/>
        </p:nvPicPr>
        <p:blipFill>
          <a:blip r:embed="rId51"/>
          <a:stretch>
            <a:fillRect/>
          </a:stretch>
        </p:blipFill>
        <p:spPr>
          <a:xfrm flipV="1">
            <a:off x="2900443" y="6022282"/>
            <a:ext cx="183639" cy="133277"/>
          </a:xfrm>
          <a:prstGeom prst="rect">
            <a:avLst/>
          </a:prstGeom>
        </p:spPr>
      </p:pic>
      <p:pic>
        <p:nvPicPr>
          <p:cNvPr id="13" name="Picture 12">
            <a:extLst>
              <a:ext uri="{FF2B5EF4-FFF2-40B4-BE49-F238E27FC236}">
                <a16:creationId xmlns:a16="http://schemas.microsoft.com/office/drawing/2014/main" id="{AD2172EC-03F7-47EF-8F7F-20CBB437E42A}"/>
              </a:ext>
            </a:extLst>
          </p:cNvPr>
          <p:cNvPicPr>
            <a:picLocks noChangeAspect="1"/>
          </p:cNvPicPr>
          <p:nvPr/>
        </p:nvPicPr>
        <p:blipFill>
          <a:blip r:embed="rId52"/>
          <a:stretch>
            <a:fillRect/>
          </a:stretch>
        </p:blipFill>
        <p:spPr>
          <a:xfrm>
            <a:off x="2956825" y="6170330"/>
            <a:ext cx="150376" cy="130128"/>
          </a:xfrm>
          <a:prstGeom prst="rect">
            <a:avLst/>
          </a:prstGeom>
        </p:spPr>
      </p:pic>
      <p:pic>
        <p:nvPicPr>
          <p:cNvPr id="14" name="Picture 13">
            <a:extLst>
              <a:ext uri="{FF2B5EF4-FFF2-40B4-BE49-F238E27FC236}">
                <a16:creationId xmlns:a16="http://schemas.microsoft.com/office/drawing/2014/main" id="{17B009AF-E279-483D-8E3D-10C1045DC6E4}"/>
              </a:ext>
            </a:extLst>
          </p:cNvPr>
          <p:cNvPicPr>
            <a:picLocks noChangeAspect="1"/>
          </p:cNvPicPr>
          <p:nvPr/>
        </p:nvPicPr>
        <p:blipFill>
          <a:blip r:embed="rId53"/>
          <a:stretch>
            <a:fillRect/>
          </a:stretch>
        </p:blipFill>
        <p:spPr>
          <a:xfrm flipV="1">
            <a:off x="3158306" y="6588614"/>
            <a:ext cx="183638" cy="122349"/>
          </a:xfrm>
          <a:prstGeom prst="rect">
            <a:avLst/>
          </a:prstGeom>
        </p:spPr>
      </p:pic>
      <p:sp>
        <p:nvSpPr>
          <p:cNvPr id="18" name="Callout: Right Arrow 17">
            <a:extLst>
              <a:ext uri="{FF2B5EF4-FFF2-40B4-BE49-F238E27FC236}">
                <a16:creationId xmlns:a16="http://schemas.microsoft.com/office/drawing/2014/main" id="{3FCA6662-76DF-47C5-BD12-D5B7625CF9AB}"/>
              </a:ext>
            </a:extLst>
          </p:cNvPr>
          <p:cNvSpPr/>
          <p:nvPr/>
        </p:nvSpPr>
        <p:spPr>
          <a:xfrm rot="20614574">
            <a:off x="658714" y="2365204"/>
            <a:ext cx="914400" cy="1619983"/>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942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D0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BB74-D283-4423-9015-B2ABA8E9A3F9}"/>
              </a:ext>
            </a:extLst>
          </p:cNvPr>
          <p:cNvSpPr>
            <a:spLocks noGrp="1"/>
          </p:cNvSpPr>
          <p:nvPr>
            <p:ph type="title"/>
          </p:nvPr>
        </p:nvSpPr>
        <p:spPr>
          <a:xfrm>
            <a:off x="9181266" y="755613"/>
            <a:ext cx="2900218" cy="1325563"/>
          </a:xfrm>
        </p:spPr>
        <p:txBody>
          <a:bodyPr>
            <a:normAutofit fontScale="90000"/>
          </a:bodyPr>
          <a:lstStyle/>
          <a:p>
            <a:pPr algn="ctr"/>
            <a:r>
              <a:rPr lang="en-GB" b="1" dirty="0">
                <a:solidFill>
                  <a:srgbClr val="FF0000"/>
                </a:solidFill>
              </a:rPr>
              <a:t>Context</a:t>
            </a:r>
            <a:br>
              <a:rPr lang="en-GB" b="1" dirty="0">
                <a:solidFill>
                  <a:srgbClr val="FF0000"/>
                </a:solidFill>
              </a:rPr>
            </a:br>
            <a:r>
              <a:rPr lang="en-GB" b="1" dirty="0">
                <a:solidFill>
                  <a:srgbClr val="FF0000"/>
                </a:solidFill>
              </a:rPr>
              <a:t>of relative advantage</a:t>
            </a:r>
          </a:p>
        </p:txBody>
      </p:sp>
      <p:sp>
        <p:nvSpPr>
          <p:cNvPr id="3" name="Content Placeholder 2">
            <a:extLst>
              <a:ext uri="{FF2B5EF4-FFF2-40B4-BE49-F238E27FC236}">
                <a16:creationId xmlns:a16="http://schemas.microsoft.com/office/drawing/2014/main" id="{442A0ABD-2851-421A-93E3-76991DB6DA69}"/>
              </a:ext>
            </a:extLst>
          </p:cNvPr>
          <p:cNvSpPr>
            <a:spLocks noGrp="1"/>
          </p:cNvSpPr>
          <p:nvPr>
            <p:ph idx="1"/>
          </p:nvPr>
        </p:nvSpPr>
        <p:spPr>
          <a:xfrm>
            <a:off x="496517" y="278606"/>
            <a:ext cx="8941098" cy="2736183"/>
          </a:xfrm>
        </p:spPr>
        <p:txBody>
          <a:bodyPr>
            <a:normAutofit fontScale="85000" lnSpcReduction="20000"/>
          </a:bodyPr>
          <a:lstStyle/>
          <a:p>
            <a:r>
              <a:rPr lang="en-GB" dirty="0"/>
              <a:t>This is important because </a:t>
            </a:r>
            <a:r>
              <a:rPr lang="en-GB" dirty="0" err="1"/>
              <a:t>Barnier’s</a:t>
            </a:r>
            <a:r>
              <a:rPr lang="en-GB" dirty="0"/>
              <a:t> ‘upper floors’ is far from where we want to be</a:t>
            </a:r>
          </a:p>
          <a:p>
            <a:r>
              <a:rPr lang="en-GB" dirty="0"/>
              <a:t>Different countries benefit and lose in different ways by increasing political and economic integration with Brussels </a:t>
            </a:r>
          </a:p>
          <a:p>
            <a:r>
              <a:rPr lang="en-GB" dirty="0"/>
              <a:t>The “Goldilocks Zone” - where association with the EU is neither too close nor too far but “just right” - differs from country to country</a:t>
            </a:r>
          </a:p>
          <a:p>
            <a:r>
              <a:rPr lang="en-GB" dirty="0"/>
              <a:t>Revisiting the original </a:t>
            </a:r>
            <a:r>
              <a:rPr lang="en-GB" dirty="0" err="1"/>
              <a:t>Barnier</a:t>
            </a:r>
            <a:r>
              <a:rPr lang="en-GB" dirty="0"/>
              <a:t> slide, we can similarly suggest a colour coding of the types of EU arrangement for the UK (next slide)</a:t>
            </a:r>
          </a:p>
        </p:txBody>
      </p:sp>
      <p:pic>
        <p:nvPicPr>
          <p:cNvPr id="5" name="Picture 4">
            <a:extLst>
              <a:ext uri="{FF2B5EF4-FFF2-40B4-BE49-F238E27FC236}">
                <a16:creationId xmlns:a16="http://schemas.microsoft.com/office/drawing/2014/main" id="{A2ECD3C9-7339-43D4-943B-0B9E3B812DDB}"/>
              </a:ext>
            </a:extLst>
          </p:cNvPr>
          <p:cNvPicPr>
            <a:picLocks noChangeAspect="1"/>
          </p:cNvPicPr>
          <p:nvPr/>
        </p:nvPicPr>
        <p:blipFill>
          <a:blip r:embed="rId2"/>
          <a:stretch>
            <a:fillRect/>
          </a:stretch>
        </p:blipFill>
        <p:spPr>
          <a:xfrm>
            <a:off x="311469" y="3014789"/>
            <a:ext cx="6520905" cy="3668009"/>
          </a:xfrm>
          <a:prstGeom prst="rect">
            <a:avLst/>
          </a:prstGeom>
        </p:spPr>
      </p:pic>
      <p:sp>
        <p:nvSpPr>
          <p:cNvPr id="6" name="TextBox 5">
            <a:extLst>
              <a:ext uri="{FF2B5EF4-FFF2-40B4-BE49-F238E27FC236}">
                <a16:creationId xmlns:a16="http://schemas.microsoft.com/office/drawing/2014/main" id="{DF8AA929-E946-4B1D-92DC-D02429266FD4}"/>
              </a:ext>
            </a:extLst>
          </p:cNvPr>
          <p:cNvSpPr txBox="1"/>
          <p:nvPr/>
        </p:nvSpPr>
        <p:spPr>
          <a:xfrm>
            <a:off x="9681173" y="2558183"/>
            <a:ext cx="2048144" cy="400110"/>
          </a:xfrm>
          <a:prstGeom prst="rect">
            <a:avLst/>
          </a:prstGeom>
          <a:noFill/>
        </p:spPr>
        <p:txBody>
          <a:bodyPr wrap="square" rtlCol="0">
            <a:spAutoFit/>
          </a:bodyPr>
          <a:lstStyle/>
          <a:p>
            <a:pPr algn="ctr"/>
            <a:r>
              <a:rPr lang="en-GB" sz="1000" dirty="0">
                <a:solidFill>
                  <a:srgbClr val="FF0000"/>
                </a:solidFill>
              </a:rPr>
              <a:t>“</a:t>
            </a:r>
            <a:r>
              <a:rPr lang="en-GB" sz="1000" i="1" dirty="0">
                <a:solidFill>
                  <a:srgbClr val="FF0000"/>
                </a:solidFill>
              </a:rPr>
              <a:t>The National Interest</a:t>
            </a:r>
            <a:r>
              <a:rPr lang="en-GB" sz="1000" dirty="0">
                <a:solidFill>
                  <a:srgbClr val="FF0000"/>
                </a:solidFill>
              </a:rPr>
              <a:t>”</a:t>
            </a:r>
          </a:p>
          <a:p>
            <a:pPr algn="ctr"/>
            <a:r>
              <a:rPr lang="en-GB" sz="1000" dirty="0">
                <a:solidFill>
                  <a:srgbClr val="FF0000"/>
                </a:solidFill>
              </a:rPr>
              <a:t>www.theredcell.co.uk/research</a:t>
            </a:r>
          </a:p>
        </p:txBody>
      </p:sp>
      <p:pic>
        <p:nvPicPr>
          <p:cNvPr id="8" name="Picture 7">
            <a:extLst>
              <a:ext uri="{FF2B5EF4-FFF2-40B4-BE49-F238E27FC236}">
                <a16:creationId xmlns:a16="http://schemas.microsoft.com/office/drawing/2014/main" id="{DCB9E575-A3C7-4F5D-BE52-465D48446CB1}"/>
              </a:ext>
            </a:extLst>
          </p:cNvPr>
          <p:cNvPicPr>
            <a:picLocks noChangeAspect="1"/>
          </p:cNvPicPr>
          <p:nvPr/>
        </p:nvPicPr>
        <p:blipFill>
          <a:blip r:embed="rId3"/>
          <a:stretch>
            <a:fillRect/>
          </a:stretch>
        </p:blipFill>
        <p:spPr>
          <a:xfrm>
            <a:off x="6897399" y="3014789"/>
            <a:ext cx="4983132" cy="3654297"/>
          </a:xfrm>
          <a:prstGeom prst="rect">
            <a:avLst/>
          </a:prstGeom>
        </p:spPr>
      </p:pic>
      <p:sp>
        <p:nvSpPr>
          <p:cNvPr id="9" name="TextBox 8">
            <a:extLst>
              <a:ext uri="{FF2B5EF4-FFF2-40B4-BE49-F238E27FC236}">
                <a16:creationId xmlns:a16="http://schemas.microsoft.com/office/drawing/2014/main" id="{9FFF26BE-A7AC-49D0-9752-DFD7FA0B2A53}"/>
              </a:ext>
            </a:extLst>
          </p:cNvPr>
          <p:cNvSpPr txBox="1"/>
          <p:nvPr/>
        </p:nvSpPr>
        <p:spPr>
          <a:xfrm>
            <a:off x="10261600" y="3152001"/>
            <a:ext cx="1431637" cy="276999"/>
          </a:xfrm>
          <a:prstGeom prst="rect">
            <a:avLst/>
          </a:prstGeom>
          <a:noFill/>
        </p:spPr>
        <p:txBody>
          <a:bodyPr wrap="square" rtlCol="0">
            <a:spAutoFit/>
          </a:bodyPr>
          <a:lstStyle/>
          <a:p>
            <a:r>
              <a:rPr lang="en-GB" sz="1200" b="1" dirty="0">
                <a:solidFill>
                  <a:srgbClr val="333333"/>
                </a:solidFill>
              </a:rPr>
              <a:t>The Freedom Curve</a:t>
            </a:r>
          </a:p>
        </p:txBody>
      </p:sp>
    </p:spTree>
    <p:extLst>
      <p:ext uri="{BB962C8B-B14F-4D97-AF65-F5344CB8AC3E}">
        <p14:creationId xmlns:p14="http://schemas.microsoft.com/office/powerpoint/2010/main" val="207488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D0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BB74-D283-4423-9015-B2ABA8E9A3F9}"/>
              </a:ext>
            </a:extLst>
          </p:cNvPr>
          <p:cNvSpPr>
            <a:spLocks noGrp="1"/>
          </p:cNvSpPr>
          <p:nvPr>
            <p:ph type="title"/>
          </p:nvPr>
        </p:nvSpPr>
        <p:spPr>
          <a:xfrm>
            <a:off x="4636656" y="99207"/>
            <a:ext cx="6144490" cy="872689"/>
          </a:xfrm>
        </p:spPr>
        <p:txBody>
          <a:bodyPr>
            <a:noAutofit/>
          </a:bodyPr>
          <a:lstStyle/>
          <a:p>
            <a:pPr algn="ctr"/>
            <a:r>
              <a:rPr lang="en-GB" sz="1600" b="1" dirty="0">
                <a:solidFill>
                  <a:srgbClr val="FF0000"/>
                </a:solidFill>
              </a:rPr>
              <a:t>Updated modelling (OCT 20): a set of stairwells involving 65 types of deal</a:t>
            </a:r>
            <a:br>
              <a:rPr lang="en-GB" sz="1600" b="1" dirty="0">
                <a:solidFill>
                  <a:srgbClr val="FF0000"/>
                </a:solidFill>
              </a:rPr>
            </a:br>
            <a:r>
              <a:rPr lang="en-GB" sz="1600" b="1" dirty="0">
                <a:solidFill>
                  <a:srgbClr val="FF0000"/>
                </a:solidFill>
              </a:rPr>
              <a:t>(</a:t>
            </a:r>
            <a:r>
              <a:rPr lang="en-GB" sz="1400" b="1" dirty="0">
                <a:solidFill>
                  <a:srgbClr val="FF0000"/>
                </a:solidFill>
              </a:rPr>
              <a:t>relative hierarchy is open to debate – the key feature is the range)</a:t>
            </a:r>
          </a:p>
        </p:txBody>
      </p:sp>
      <p:sp>
        <p:nvSpPr>
          <p:cNvPr id="3" name="Content Placeholder 2">
            <a:extLst>
              <a:ext uri="{FF2B5EF4-FFF2-40B4-BE49-F238E27FC236}">
                <a16:creationId xmlns:a16="http://schemas.microsoft.com/office/drawing/2014/main" id="{442A0ABD-2851-421A-93E3-76991DB6DA69}"/>
              </a:ext>
            </a:extLst>
          </p:cNvPr>
          <p:cNvSpPr>
            <a:spLocks noGrp="1"/>
          </p:cNvSpPr>
          <p:nvPr>
            <p:ph idx="1"/>
          </p:nvPr>
        </p:nvSpPr>
        <p:spPr>
          <a:xfrm>
            <a:off x="101202" y="210477"/>
            <a:ext cx="1542758" cy="1722424"/>
          </a:xfrm>
          <a:solidFill>
            <a:srgbClr val="FF0000"/>
          </a:solidFill>
        </p:spPr>
        <p:txBody>
          <a:bodyPr>
            <a:normAutofit/>
          </a:bodyPr>
          <a:lstStyle/>
          <a:p>
            <a:pPr marL="0" indent="0">
              <a:buNone/>
            </a:pPr>
            <a:r>
              <a:rPr lang="en-GB" sz="1600" dirty="0"/>
              <a:t>EU Membership </a:t>
            </a:r>
          </a:p>
          <a:p>
            <a:pPr marL="0" indent="0">
              <a:buNone/>
            </a:pPr>
            <a:r>
              <a:rPr lang="en-GB" sz="800" dirty="0"/>
              <a:t>EU member state  (Belgium) </a:t>
            </a:r>
          </a:p>
          <a:p>
            <a:pPr marL="0" indent="0">
              <a:buNone/>
            </a:pPr>
            <a:r>
              <a:rPr lang="en-GB" sz="800" dirty="0"/>
              <a:t>EU member with opt-outs/opt-ins (Denmark)</a:t>
            </a:r>
          </a:p>
          <a:p>
            <a:pPr marL="0" indent="0">
              <a:buNone/>
            </a:pPr>
            <a:r>
              <a:rPr lang="en-GB" sz="800" dirty="0"/>
              <a:t>Subsumed state (GDR at point of absorption)</a:t>
            </a:r>
          </a:p>
          <a:p>
            <a:pPr marL="0" indent="0">
              <a:buNone/>
            </a:pPr>
            <a:r>
              <a:rPr lang="en-GB" sz="800" dirty="0"/>
              <a:t>Transitional exit status (UK over 2020).</a:t>
            </a:r>
          </a:p>
        </p:txBody>
      </p:sp>
      <p:pic>
        <p:nvPicPr>
          <p:cNvPr id="4" name="Picture 3">
            <a:extLst>
              <a:ext uri="{FF2B5EF4-FFF2-40B4-BE49-F238E27FC236}">
                <a16:creationId xmlns:a16="http://schemas.microsoft.com/office/drawing/2014/main" id="{BC36CF53-0C7A-4BE4-A8E5-89FAE95C7E45}"/>
              </a:ext>
            </a:extLst>
          </p:cNvPr>
          <p:cNvPicPr>
            <a:picLocks noChangeAspect="1"/>
          </p:cNvPicPr>
          <p:nvPr/>
        </p:nvPicPr>
        <p:blipFill>
          <a:blip r:embed="rId2"/>
          <a:stretch>
            <a:fillRect/>
          </a:stretch>
        </p:blipFill>
        <p:spPr>
          <a:xfrm>
            <a:off x="10910500" y="138446"/>
            <a:ext cx="1085182" cy="1085182"/>
          </a:xfrm>
          <a:prstGeom prst="rect">
            <a:avLst/>
          </a:prstGeom>
        </p:spPr>
      </p:pic>
      <p:sp>
        <p:nvSpPr>
          <p:cNvPr id="6" name="Content Placeholder 2">
            <a:extLst>
              <a:ext uri="{FF2B5EF4-FFF2-40B4-BE49-F238E27FC236}">
                <a16:creationId xmlns:a16="http://schemas.microsoft.com/office/drawing/2014/main" id="{3D91D52A-0C96-4EAD-9E24-53B99AA17D61}"/>
              </a:ext>
            </a:extLst>
          </p:cNvPr>
          <p:cNvSpPr txBox="1">
            <a:spLocks/>
          </p:cNvSpPr>
          <p:nvPr/>
        </p:nvSpPr>
        <p:spPr>
          <a:xfrm>
            <a:off x="1643960" y="745208"/>
            <a:ext cx="1813162" cy="3924055"/>
          </a:xfrm>
          <a:prstGeom prst="rect">
            <a:avLst/>
          </a:prstGeom>
          <a:solidFill>
            <a:srgbClr val="FF5050"/>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400" b="1" dirty="0"/>
              <a:t>Regulatory</a:t>
            </a:r>
            <a:r>
              <a:rPr lang="en-GB" sz="3400" dirty="0"/>
              <a:t>/</a:t>
            </a:r>
            <a:r>
              <a:rPr lang="en-GB" sz="3400" b="1" dirty="0"/>
              <a:t> Customs Unions</a:t>
            </a:r>
          </a:p>
          <a:p>
            <a:pPr marL="0" indent="0">
              <a:buNone/>
            </a:pPr>
            <a:r>
              <a:rPr lang="en-GB" sz="1600" dirty="0"/>
              <a:t>EEA (Norway)</a:t>
            </a:r>
          </a:p>
          <a:p>
            <a:pPr marL="0" indent="0">
              <a:buNone/>
            </a:pPr>
            <a:r>
              <a:rPr lang="en-GB" sz="1600" dirty="0"/>
              <a:t>Protocol 3 Association (at least four variations, </a:t>
            </a:r>
            <a:r>
              <a:rPr lang="en-GB" sz="1600" dirty="0" err="1"/>
              <a:t>inc.</a:t>
            </a:r>
            <a:r>
              <a:rPr lang="en-GB" sz="1600" dirty="0"/>
              <a:t> Guernsey)</a:t>
            </a:r>
          </a:p>
          <a:p>
            <a:pPr marL="0" indent="0">
              <a:buNone/>
            </a:pPr>
            <a:r>
              <a:rPr lang="en-GB" sz="1600" dirty="0"/>
              <a:t>Outermost Region (OMR, Guadeloupe)</a:t>
            </a:r>
          </a:p>
          <a:p>
            <a:pPr marL="0" indent="0">
              <a:buNone/>
            </a:pPr>
            <a:r>
              <a:rPr lang="en-GB" sz="1600" dirty="0"/>
              <a:t>Quasi-OMR (Saint </a:t>
            </a:r>
            <a:r>
              <a:rPr lang="en-GB" sz="1600" dirty="0" err="1"/>
              <a:t>Barthélemy</a:t>
            </a:r>
            <a:r>
              <a:rPr lang="en-GB" sz="1600" dirty="0"/>
              <a:t>)</a:t>
            </a:r>
          </a:p>
          <a:p>
            <a:pPr marL="0" indent="0">
              <a:buNone/>
            </a:pPr>
            <a:r>
              <a:rPr lang="en-GB" sz="1600" dirty="0"/>
              <a:t>EU-OCTA/OCT Association (Falklands)</a:t>
            </a:r>
          </a:p>
          <a:p>
            <a:pPr marL="0" indent="0">
              <a:buNone/>
            </a:pPr>
            <a:r>
              <a:rPr lang="en-GB" sz="1600" dirty="0"/>
              <a:t>Customs Exemptions and Monetary Agreement (Vatican)</a:t>
            </a:r>
          </a:p>
          <a:p>
            <a:pPr marL="0" indent="0">
              <a:buNone/>
            </a:pPr>
            <a:r>
              <a:rPr lang="en-GB" sz="1600" dirty="0"/>
              <a:t>Non-EU-OCTA (South Georgia)</a:t>
            </a:r>
          </a:p>
          <a:p>
            <a:pPr marL="0" indent="0">
              <a:buNone/>
            </a:pPr>
            <a:r>
              <a:rPr lang="en-GB" sz="1600" dirty="0"/>
              <a:t>Transitional Europe Agreement Establishing an Association (Bulgaria)</a:t>
            </a:r>
          </a:p>
          <a:p>
            <a:pPr marL="0" indent="0">
              <a:buNone/>
            </a:pPr>
            <a:r>
              <a:rPr lang="en-GB" sz="1600" dirty="0"/>
              <a:t>Proxy access (GDR during détente)</a:t>
            </a:r>
          </a:p>
          <a:p>
            <a:pPr marL="0" indent="0">
              <a:buNone/>
            </a:pPr>
            <a:r>
              <a:rPr lang="en-GB" sz="1600" dirty="0"/>
              <a:t>Cooperation and Customs Union (San Marino)</a:t>
            </a:r>
          </a:p>
          <a:p>
            <a:pPr marL="0" indent="0">
              <a:buNone/>
            </a:pPr>
            <a:r>
              <a:rPr lang="en-GB" sz="1600" dirty="0"/>
              <a:t>Customs Union (Turkey)</a:t>
            </a:r>
          </a:p>
          <a:p>
            <a:pPr marL="0" indent="0">
              <a:buNone/>
            </a:pPr>
            <a:r>
              <a:rPr lang="en-GB" sz="1600" dirty="0"/>
              <a:t>EU exclaves (</a:t>
            </a:r>
            <a:r>
              <a:rPr lang="en-GB" sz="1600" dirty="0" err="1"/>
              <a:t>Büsingen</a:t>
            </a:r>
            <a:r>
              <a:rPr lang="en-GB" sz="1600" dirty="0"/>
              <a:t> am </a:t>
            </a:r>
            <a:r>
              <a:rPr lang="en-GB" sz="1600" dirty="0" err="1"/>
              <a:t>Hochrhein</a:t>
            </a:r>
            <a:r>
              <a:rPr lang="en-GB" sz="1600" dirty="0"/>
              <a:t>) </a:t>
            </a:r>
          </a:p>
          <a:p>
            <a:pPr marL="0" indent="0">
              <a:buNone/>
            </a:pPr>
            <a:r>
              <a:rPr lang="en-GB" sz="1600" dirty="0"/>
              <a:t>Deep and Comprehensive Free Trade Agreement (DCFTA, Ukraine)</a:t>
            </a:r>
          </a:p>
          <a:p>
            <a:pPr marL="0" indent="0">
              <a:buNone/>
            </a:pPr>
            <a:r>
              <a:rPr lang="en-GB" sz="1600" dirty="0"/>
              <a:t>Withdrawal Agreement with Northern Ireland Protocol (UK) </a:t>
            </a:r>
          </a:p>
        </p:txBody>
      </p:sp>
      <p:sp>
        <p:nvSpPr>
          <p:cNvPr id="7" name="Content Placeholder 2">
            <a:extLst>
              <a:ext uri="{FF2B5EF4-FFF2-40B4-BE49-F238E27FC236}">
                <a16:creationId xmlns:a16="http://schemas.microsoft.com/office/drawing/2014/main" id="{19DE0607-5CBB-4C4B-98A2-712F60F8F79C}"/>
              </a:ext>
            </a:extLst>
          </p:cNvPr>
          <p:cNvSpPr txBox="1">
            <a:spLocks/>
          </p:cNvSpPr>
          <p:nvPr/>
        </p:nvSpPr>
        <p:spPr>
          <a:xfrm>
            <a:off x="3457122" y="1343884"/>
            <a:ext cx="1837329" cy="3924055"/>
          </a:xfrm>
          <a:prstGeom prst="rect">
            <a:avLst/>
          </a:prstGeom>
          <a:solidFill>
            <a:srgbClr val="92D050"/>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400" b="1" dirty="0"/>
              <a:t>Developed Free Trade Treaties</a:t>
            </a:r>
          </a:p>
          <a:p>
            <a:pPr marL="0" indent="0">
              <a:buNone/>
            </a:pPr>
            <a:r>
              <a:rPr lang="en-GB" sz="1600" dirty="0" err="1"/>
              <a:t>Sectorals</a:t>
            </a:r>
            <a:r>
              <a:rPr lang="en-GB" sz="1600" dirty="0"/>
              <a:t> plus Free Trade Agreement (Switzerland)</a:t>
            </a:r>
          </a:p>
          <a:p>
            <a:pPr marL="0" indent="0">
              <a:buNone/>
            </a:pPr>
            <a:r>
              <a:rPr lang="en-GB" sz="1600" dirty="0"/>
              <a:t>Transatlantic Trade and Investment Partnership (TTIP, USA)</a:t>
            </a:r>
          </a:p>
          <a:p>
            <a:pPr marL="0" indent="0">
              <a:buNone/>
            </a:pPr>
            <a:r>
              <a:rPr lang="en-GB" sz="1600" dirty="0"/>
              <a:t>Comprehensive Trade and Economic Agreement (CETA, Canada)</a:t>
            </a:r>
          </a:p>
          <a:p>
            <a:pPr marL="0" indent="0">
              <a:buNone/>
            </a:pPr>
            <a:r>
              <a:rPr lang="en-GB" sz="1600" dirty="0"/>
              <a:t>Pre-accession Free Trade Agreement (CEFTA)</a:t>
            </a:r>
          </a:p>
          <a:p>
            <a:pPr marL="0" indent="0">
              <a:buNone/>
            </a:pPr>
            <a:r>
              <a:rPr lang="en-GB" sz="1600" dirty="0"/>
              <a:t>Partnership Agreement within devolution (Greenland)</a:t>
            </a:r>
          </a:p>
          <a:p>
            <a:pPr marL="0" indent="0">
              <a:buNone/>
            </a:pPr>
            <a:r>
              <a:rPr lang="en-GB" sz="1600" dirty="0"/>
              <a:t>New Generation FTA (South Korea)</a:t>
            </a:r>
          </a:p>
          <a:p>
            <a:pPr marL="0" indent="0">
              <a:buNone/>
            </a:pPr>
            <a:r>
              <a:rPr lang="en-GB" sz="1600" dirty="0"/>
              <a:t>FTA with amended Protocol 1 (Faroes) </a:t>
            </a:r>
          </a:p>
          <a:p>
            <a:pPr marL="0" indent="0">
              <a:buNone/>
            </a:pPr>
            <a:r>
              <a:rPr lang="en-GB" sz="1600" dirty="0"/>
              <a:t>Bilateral Stabilisation and Association Agreement (Macedonia)</a:t>
            </a:r>
          </a:p>
          <a:p>
            <a:pPr marL="0" indent="0">
              <a:buNone/>
            </a:pPr>
            <a:r>
              <a:rPr lang="en-GB" sz="1600" dirty="0"/>
              <a:t>Association Agreement and Additional Protocol (Chile)</a:t>
            </a:r>
          </a:p>
          <a:p>
            <a:pPr marL="0" indent="0">
              <a:buNone/>
            </a:pPr>
            <a:r>
              <a:rPr lang="en-GB" sz="1600" dirty="0"/>
              <a:t>Association Agreement With a Strong Trade Component (Central America)</a:t>
            </a:r>
          </a:p>
          <a:p>
            <a:pPr marL="0" indent="0">
              <a:buNone/>
            </a:pPr>
            <a:r>
              <a:rPr lang="en-GB" sz="1600" dirty="0"/>
              <a:t>Euro-Mediterranean Agreement Establishing an Association (EMAA, Israel) </a:t>
            </a:r>
          </a:p>
          <a:p>
            <a:pPr marL="0" indent="0">
              <a:buNone/>
            </a:pPr>
            <a:r>
              <a:rPr lang="en-GB" sz="1600" dirty="0"/>
              <a:t>Free Trade Agreement (Malaysia). </a:t>
            </a:r>
          </a:p>
        </p:txBody>
      </p:sp>
      <p:pic>
        <p:nvPicPr>
          <p:cNvPr id="8" name="Picture 7">
            <a:extLst>
              <a:ext uri="{FF2B5EF4-FFF2-40B4-BE49-F238E27FC236}">
                <a16:creationId xmlns:a16="http://schemas.microsoft.com/office/drawing/2014/main" id="{AF0C7F3A-93C8-4D7B-80FF-CEDA41EBCBF3}"/>
              </a:ext>
            </a:extLst>
          </p:cNvPr>
          <p:cNvPicPr>
            <a:picLocks noChangeAspect="1"/>
          </p:cNvPicPr>
          <p:nvPr/>
        </p:nvPicPr>
        <p:blipFill>
          <a:blip r:embed="rId3"/>
          <a:stretch>
            <a:fillRect/>
          </a:stretch>
        </p:blipFill>
        <p:spPr>
          <a:xfrm flipH="1">
            <a:off x="73637" y="4903483"/>
            <a:ext cx="1813162" cy="18329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DB684111-2256-444D-8479-04BAFD08CFC8}"/>
              </a:ext>
            </a:extLst>
          </p:cNvPr>
          <p:cNvSpPr txBox="1"/>
          <p:nvPr/>
        </p:nvSpPr>
        <p:spPr>
          <a:xfrm>
            <a:off x="1886799" y="5110637"/>
            <a:ext cx="1837329" cy="1754326"/>
          </a:xfrm>
          <a:prstGeom prst="rect">
            <a:avLst/>
          </a:prstGeom>
          <a:noFill/>
        </p:spPr>
        <p:txBody>
          <a:bodyPr wrap="square" rtlCol="0">
            <a:spAutoFit/>
          </a:bodyPr>
          <a:lstStyle/>
          <a:p>
            <a:r>
              <a:rPr lang="en-GB" sz="1200" dirty="0"/>
              <a:t>At ‘lower steps’, any relationship further ‘climbs’ in relative terms with added </a:t>
            </a:r>
            <a:r>
              <a:rPr lang="en-GB" sz="1200" dirty="0" err="1"/>
              <a:t>bilaterals</a:t>
            </a:r>
            <a:r>
              <a:rPr lang="en-GB" sz="1200" dirty="0"/>
              <a:t> and multilaterals.</a:t>
            </a:r>
          </a:p>
          <a:p>
            <a:endParaRPr lang="en-GB" sz="1200" dirty="0"/>
          </a:p>
          <a:p>
            <a:r>
              <a:rPr lang="en-GB" sz="1200" dirty="0"/>
              <a:t>The UK and EU are jointly party to 286 agreements (some to fall in 2021)</a:t>
            </a:r>
          </a:p>
        </p:txBody>
      </p:sp>
      <p:sp>
        <p:nvSpPr>
          <p:cNvPr id="11" name="Content Placeholder 2">
            <a:extLst>
              <a:ext uri="{FF2B5EF4-FFF2-40B4-BE49-F238E27FC236}">
                <a16:creationId xmlns:a16="http://schemas.microsoft.com/office/drawing/2014/main" id="{C58D315D-355F-4595-BD2F-2E1C54F62F58}"/>
              </a:ext>
            </a:extLst>
          </p:cNvPr>
          <p:cNvSpPr txBox="1">
            <a:spLocks/>
          </p:cNvSpPr>
          <p:nvPr/>
        </p:nvSpPr>
        <p:spPr>
          <a:xfrm>
            <a:off x="5294451" y="1932900"/>
            <a:ext cx="1837329" cy="3933715"/>
          </a:xfrm>
          <a:prstGeom prst="rect">
            <a:avLst/>
          </a:prstGeom>
          <a:gradFill>
            <a:gsLst>
              <a:gs pos="2000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900" b="1" dirty="0"/>
              <a:t>Trade or Development Facilitators</a:t>
            </a:r>
          </a:p>
          <a:p>
            <a:pPr marL="0" indent="0">
              <a:buNone/>
            </a:pPr>
            <a:r>
              <a:rPr lang="en-GB" dirty="0"/>
              <a:t>Framework Agreement on Commercial and Economic Cooperation (ACEC, Canada)</a:t>
            </a:r>
          </a:p>
          <a:p>
            <a:pPr marL="0" indent="0">
              <a:buNone/>
            </a:pPr>
            <a:r>
              <a:rPr lang="en-GB" dirty="0"/>
              <a:t>Trade Agreement (Colombia)</a:t>
            </a:r>
          </a:p>
          <a:p>
            <a:pPr marL="0" indent="0">
              <a:buNone/>
            </a:pPr>
            <a:r>
              <a:rPr lang="en-GB" dirty="0"/>
              <a:t>Agreement Amending ATEC (South Africa)</a:t>
            </a:r>
          </a:p>
          <a:p>
            <a:pPr marL="0" indent="0">
              <a:buNone/>
            </a:pPr>
            <a:r>
              <a:rPr lang="en-GB" dirty="0"/>
              <a:t>Agreement on Trade and Economic Cooperation (</a:t>
            </a:r>
            <a:r>
              <a:rPr lang="en-GB" dirty="0" err="1"/>
              <a:t>ATEC,Mongolia</a:t>
            </a:r>
            <a:r>
              <a:rPr lang="en-GB" dirty="0"/>
              <a:t>)</a:t>
            </a:r>
          </a:p>
          <a:p>
            <a:pPr marL="0" indent="0">
              <a:buNone/>
            </a:pPr>
            <a:r>
              <a:rPr lang="en-GB" dirty="0"/>
              <a:t>Economic Partnership Agreement (CARIFORUM)</a:t>
            </a:r>
          </a:p>
          <a:p>
            <a:pPr marL="0" indent="0">
              <a:buNone/>
            </a:pPr>
            <a:r>
              <a:rPr lang="en-GB" dirty="0"/>
              <a:t>Interim Agreement on Trade and Trade-Related Matters (Bosnia)</a:t>
            </a:r>
          </a:p>
          <a:p>
            <a:pPr marL="0" indent="0">
              <a:buNone/>
            </a:pPr>
            <a:r>
              <a:rPr lang="en-GB" dirty="0"/>
              <a:t>Interim Agreement with a View to an Economic Partnership Agreement (Central African Party)</a:t>
            </a:r>
          </a:p>
          <a:p>
            <a:pPr marL="0" indent="0">
              <a:buNone/>
            </a:pPr>
            <a:r>
              <a:rPr lang="en-GB" dirty="0"/>
              <a:t>Stepping Stone Economic Partnership Agreement (Ghana)</a:t>
            </a:r>
          </a:p>
          <a:p>
            <a:pPr marL="0" indent="0">
              <a:buNone/>
            </a:pPr>
            <a:r>
              <a:rPr lang="en-GB" dirty="0"/>
              <a:t>Interim Economic Partnership Agreement (Madagascar)</a:t>
            </a:r>
          </a:p>
          <a:p>
            <a:pPr marL="0" indent="0">
              <a:buNone/>
            </a:pPr>
            <a:r>
              <a:rPr lang="en-GB" dirty="0"/>
              <a:t>Unacknowledged legacy access (Algeria)</a:t>
            </a:r>
          </a:p>
          <a:p>
            <a:pPr marL="0" indent="0">
              <a:buNone/>
            </a:pPr>
            <a:r>
              <a:rPr lang="en-GB" dirty="0"/>
              <a:t>Trade, Development and Cooperation Agreement (asymmetric arrangement through an ATDC, South Africa)</a:t>
            </a:r>
          </a:p>
          <a:p>
            <a:pPr marL="0" indent="0">
              <a:buNone/>
            </a:pPr>
            <a:r>
              <a:rPr lang="en-GB" dirty="0"/>
              <a:t>Generalised/Global System of Preferences Plus/GSP+ (Costa Rica)</a:t>
            </a:r>
          </a:p>
          <a:p>
            <a:pPr marL="0" indent="0">
              <a:buNone/>
            </a:pPr>
            <a:r>
              <a:rPr lang="en-GB" dirty="0"/>
              <a:t>Generalised/Global System of Preferences with preferential rates (South Sudan)</a:t>
            </a:r>
          </a:p>
        </p:txBody>
      </p:sp>
      <p:sp>
        <p:nvSpPr>
          <p:cNvPr id="12" name="Content Placeholder 2">
            <a:extLst>
              <a:ext uri="{FF2B5EF4-FFF2-40B4-BE49-F238E27FC236}">
                <a16:creationId xmlns:a16="http://schemas.microsoft.com/office/drawing/2014/main" id="{0F8F20CD-5500-40EB-9474-D27111AA97B8}"/>
              </a:ext>
            </a:extLst>
          </p:cNvPr>
          <p:cNvSpPr txBox="1">
            <a:spLocks/>
          </p:cNvSpPr>
          <p:nvPr/>
        </p:nvSpPr>
        <p:spPr>
          <a:xfrm>
            <a:off x="7131780" y="2480525"/>
            <a:ext cx="2005833" cy="4278267"/>
          </a:xfrm>
          <a:prstGeom prst="rect">
            <a:avLst/>
          </a:prstGeom>
          <a:gradFill>
            <a:gsLst>
              <a:gs pos="64000">
                <a:srgbClr val="FFFF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400" b="1" dirty="0"/>
              <a:t>Enabling Deals</a:t>
            </a:r>
          </a:p>
          <a:p>
            <a:pPr marL="0" indent="0">
              <a:buNone/>
            </a:pPr>
            <a:r>
              <a:rPr lang="en-GB" dirty="0"/>
              <a:t>Strategic Partnership Agreement (Japan)</a:t>
            </a:r>
          </a:p>
          <a:p>
            <a:pPr marL="0" indent="0">
              <a:buNone/>
            </a:pPr>
            <a:r>
              <a:rPr lang="en-GB" dirty="0"/>
              <a:t>Comprehensive Partnership and Cooperation Agreement (Vietnam)</a:t>
            </a:r>
          </a:p>
          <a:p>
            <a:pPr marL="0" indent="0">
              <a:buNone/>
            </a:pPr>
            <a:r>
              <a:rPr lang="en-GB" dirty="0"/>
              <a:t>Comprehensive and Enhanced Partnership Agreement (Armenia)</a:t>
            </a:r>
          </a:p>
          <a:p>
            <a:pPr marL="0" indent="0">
              <a:buNone/>
            </a:pPr>
            <a:r>
              <a:rPr lang="en-GB" dirty="0"/>
              <a:t>Agreement on Partnership, Political Coordination and Cooperation Agreement (EPCCA, Mexico) </a:t>
            </a:r>
          </a:p>
          <a:p>
            <a:pPr marL="0" indent="0">
              <a:buNone/>
            </a:pPr>
            <a:r>
              <a:rPr lang="en-GB" dirty="0"/>
              <a:t>Enhanced Partnership and Cooperation Agreement (Kazakhstan)</a:t>
            </a:r>
          </a:p>
          <a:p>
            <a:pPr marL="0" indent="0">
              <a:buNone/>
            </a:pPr>
            <a:r>
              <a:rPr lang="en-GB" dirty="0"/>
              <a:t>Framework Agreement on Comprehensive Partnership and Cooperation (Indonesia)</a:t>
            </a:r>
          </a:p>
          <a:p>
            <a:pPr marL="0" indent="0">
              <a:buNone/>
            </a:pPr>
            <a:r>
              <a:rPr lang="en-GB" dirty="0"/>
              <a:t>Stabilisation and Association Agreement (Albania) </a:t>
            </a:r>
          </a:p>
          <a:p>
            <a:pPr marL="0" indent="0">
              <a:buNone/>
            </a:pPr>
            <a:r>
              <a:rPr lang="en-GB" dirty="0"/>
              <a:t>Partnership and Cooperation Agreement (PCA, Russia)</a:t>
            </a:r>
          </a:p>
          <a:p>
            <a:pPr marL="0" indent="0">
              <a:buNone/>
            </a:pPr>
            <a:r>
              <a:rPr lang="en-GB" dirty="0"/>
              <a:t>Framework Agreement on Partnership and Cooperation (Mongolia)</a:t>
            </a:r>
          </a:p>
          <a:p>
            <a:pPr marL="0" indent="0">
              <a:buNone/>
            </a:pPr>
            <a:r>
              <a:rPr lang="en-GB" dirty="0"/>
              <a:t>Partnership Agreement on Relations and Cooperation (NZ) </a:t>
            </a:r>
          </a:p>
          <a:p>
            <a:pPr marL="0" indent="0">
              <a:buNone/>
            </a:pPr>
            <a:r>
              <a:rPr lang="en-GB" dirty="0"/>
              <a:t>Partnership Agreement (several emerging variations)</a:t>
            </a:r>
          </a:p>
          <a:p>
            <a:pPr marL="0" indent="0">
              <a:buNone/>
            </a:pPr>
            <a:r>
              <a:rPr lang="en-GB" dirty="0"/>
              <a:t>Framework Agreement (Australia) </a:t>
            </a:r>
          </a:p>
          <a:p>
            <a:pPr marL="0" indent="0">
              <a:buNone/>
            </a:pPr>
            <a:r>
              <a:rPr lang="en-GB" dirty="0"/>
              <a:t>Agreement of Association (UK and EESC in 1954)</a:t>
            </a:r>
          </a:p>
          <a:p>
            <a:pPr marL="0" indent="0">
              <a:buNone/>
            </a:pPr>
            <a:r>
              <a:rPr lang="en-GB" dirty="0"/>
              <a:t>Political Dialogue and Cooperation Agreement (Cuba) </a:t>
            </a:r>
          </a:p>
          <a:p>
            <a:pPr marL="0" indent="0">
              <a:buNone/>
            </a:pPr>
            <a:r>
              <a:rPr lang="en-GB" dirty="0"/>
              <a:t>Cooperation Agreement (Syria) </a:t>
            </a:r>
          </a:p>
          <a:p>
            <a:pPr marL="0" indent="0">
              <a:buNone/>
            </a:pPr>
            <a:r>
              <a:rPr lang="en-GB" dirty="0"/>
              <a:t>Most Favoured Nation plus Joint Programming (Namibia)</a:t>
            </a:r>
          </a:p>
        </p:txBody>
      </p:sp>
      <p:sp>
        <p:nvSpPr>
          <p:cNvPr id="13" name="Content Placeholder 2">
            <a:extLst>
              <a:ext uri="{FF2B5EF4-FFF2-40B4-BE49-F238E27FC236}">
                <a16:creationId xmlns:a16="http://schemas.microsoft.com/office/drawing/2014/main" id="{9B93EB0F-06D7-4F05-B2DA-FE89FE70BC63}"/>
              </a:ext>
            </a:extLst>
          </p:cNvPr>
          <p:cNvSpPr txBox="1">
            <a:spLocks/>
          </p:cNvSpPr>
          <p:nvPr/>
        </p:nvSpPr>
        <p:spPr>
          <a:xfrm>
            <a:off x="9137613" y="3936340"/>
            <a:ext cx="1542758" cy="1465845"/>
          </a:xfrm>
          <a:prstGeom prst="rect">
            <a:avLst/>
          </a:prstGeom>
          <a:solidFill>
            <a:srgbClr val="CCC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t>Baselines</a:t>
            </a:r>
          </a:p>
          <a:p>
            <a:pPr marL="0" indent="0">
              <a:buNone/>
            </a:pPr>
            <a:r>
              <a:rPr lang="en-GB" sz="800" dirty="0"/>
              <a:t>Unofficial Currency Union (East Timor)</a:t>
            </a:r>
          </a:p>
          <a:p>
            <a:pPr marL="0" indent="0">
              <a:buNone/>
            </a:pPr>
            <a:r>
              <a:rPr lang="en-GB" sz="800" i="1" dirty="0"/>
              <a:t>sui generis </a:t>
            </a:r>
            <a:r>
              <a:rPr lang="en-GB" sz="800" dirty="0"/>
              <a:t>subject of public international law (Sovereign Military Order of Malta)</a:t>
            </a:r>
          </a:p>
          <a:p>
            <a:pPr marL="0" indent="0">
              <a:buNone/>
            </a:pPr>
            <a:r>
              <a:rPr lang="en-GB" sz="800" dirty="0"/>
              <a:t>WTO MFN (USA)</a:t>
            </a:r>
          </a:p>
        </p:txBody>
      </p:sp>
      <p:sp>
        <p:nvSpPr>
          <p:cNvPr id="14" name="Content Placeholder 2">
            <a:extLst>
              <a:ext uri="{FF2B5EF4-FFF2-40B4-BE49-F238E27FC236}">
                <a16:creationId xmlns:a16="http://schemas.microsoft.com/office/drawing/2014/main" id="{BF89D9F1-F490-4BB8-8E79-D317A9A1040E}"/>
              </a:ext>
            </a:extLst>
          </p:cNvPr>
          <p:cNvSpPr txBox="1">
            <a:spLocks/>
          </p:cNvSpPr>
          <p:nvPr/>
        </p:nvSpPr>
        <p:spPr>
          <a:xfrm>
            <a:off x="10680371" y="4414336"/>
            <a:ext cx="1427375" cy="2130804"/>
          </a:xfrm>
          <a:prstGeom prst="rect">
            <a:avLst/>
          </a:prstGeom>
          <a:solidFill>
            <a:srgbClr val="92A1B8"/>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300" b="1" dirty="0"/>
              <a:t>Long Spoon Arrangements</a:t>
            </a:r>
          </a:p>
          <a:p>
            <a:pPr marL="0" indent="0">
              <a:buNone/>
            </a:pPr>
            <a:r>
              <a:rPr lang="en-GB" sz="1100" dirty="0"/>
              <a:t>Agreement on Trade and Commercial and Economic Cooperation (ATCEC, USSR) </a:t>
            </a:r>
          </a:p>
          <a:p>
            <a:pPr marL="0" indent="0">
              <a:buNone/>
            </a:pPr>
            <a:r>
              <a:rPr lang="en-GB" sz="1100" i="1" dirty="0"/>
              <a:t>de </a:t>
            </a:r>
            <a:r>
              <a:rPr lang="en-GB" sz="1100" i="1" dirty="0" err="1"/>
              <a:t>iure</a:t>
            </a:r>
            <a:r>
              <a:rPr lang="en-GB" sz="1100" i="1" dirty="0"/>
              <a:t> </a:t>
            </a:r>
            <a:r>
              <a:rPr lang="en-GB" sz="1100" dirty="0"/>
              <a:t>membership plus Green Line legislation but with an embargo (North Cyprus)</a:t>
            </a:r>
          </a:p>
          <a:p>
            <a:pPr marL="0" indent="0">
              <a:buNone/>
            </a:pPr>
            <a:r>
              <a:rPr lang="en-GB" sz="1100" dirty="0"/>
              <a:t>Less Than WTO (North Korea) </a:t>
            </a:r>
          </a:p>
          <a:p>
            <a:pPr marL="0" indent="0">
              <a:buNone/>
            </a:pPr>
            <a:endParaRPr lang="en-GB" sz="1100" dirty="0"/>
          </a:p>
          <a:p>
            <a:pPr marL="0" indent="0">
              <a:buNone/>
            </a:pPr>
            <a:r>
              <a:rPr lang="en-GB" sz="1100" i="1" dirty="0"/>
              <a:t>(PLUS: various types of sanctioned and embargoed status)</a:t>
            </a:r>
          </a:p>
          <a:p>
            <a:pPr marL="0" indent="0">
              <a:buNone/>
            </a:pPr>
            <a:endParaRPr lang="en-GB" sz="1300" dirty="0"/>
          </a:p>
        </p:txBody>
      </p:sp>
      <p:sp>
        <p:nvSpPr>
          <p:cNvPr id="15" name="TextBox 14">
            <a:extLst>
              <a:ext uri="{FF2B5EF4-FFF2-40B4-BE49-F238E27FC236}">
                <a16:creationId xmlns:a16="http://schemas.microsoft.com/office/drawing/2014/main" id="{D679E314-692C-489A-8017-079170E88A69}"/>
              </a:ext>
            </a:extLst>
          </p:cNvPr>
          <p:cNvSpPr txBox="1"/>
          <p:nvPr/>
        </p:nvSpPr>
        <p:spPr>
          <a:xfrm>
            <a:off x="10268232" y="1220774"/>
            <a:ext cx="2048144" cy="246221"/>
          </a:xfrm>
          <a:prstGeom prst="rect">
            <a:avLst/>
          </a:prstGeom>
          <a:noFill/>
        </p:spPr>
        <p:txBody>
          <a:bodyPr wrap="square" rtlCol="0">
            <a:spAutoFit/>
          </a:bodyPr>
          <a:lstStyle/>
          <a:p>
            <a:r>
              <a:rPr lang="en-GB" sz="1000" dirty="0">
                <a:solidFill>
                  <a:srgbClr val="FF0000"/>
                </a:solidFill>
              </a:rPr>
              <a:t>www.theredcell.co.uk/research</a:t>
            </a:r>
          </a:p>
        </p:txBody>
      </p:sp>
    </p:spTree>
    <p:extLst>
      <p:ext uri="{BB962C8B-B14F-4D97-AF65-F5344CB8AC3E}">
        <p14:creationId xmlns:p14="http://schemas.microsoft.com/office/powerpoint/2010/main" val="6352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D0CC"/>
        </a:solidFill>
        <a:effectLst/>
      </p:bgPr>
    </p:bg>
    <p:spTree>
      <p:nvGrpSpPr>
        <p:cNvPr id="1" name=""/>
        <p:cNvGrpSpPr/>
        <p:nvPr/>
      </p:nvGrpSpPr>
      <p:grpSpPr>
        <a:xfrm>
          <a:off x="0" y="0"/>
          <a:ext cx="0" cy="0"/>
          <a:chOff x="0" y="0"/>
          <a:chExt cx="0" cy="0"/>
        </a:xfrm>
      </p:grpSpPr>
      <p:pic>
        <p:nvPicPr>
          <p:cNvPr id="13314" name="Picture 2" descr="http://www.thesocialist.us/wp-content/uploads/2013/11/The-Socialist-Simon-Bolivar.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79" r="19179"/>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804672" y="365125"/>
            <a:ext cx="5266155" cy="1325563"/>
          </a:xfrm>
        </p:spPr>
        <p:txBody>
          <a:bodyPr vert="horz" lIns="91440" tIns="45720" rIns="91440" bIns="45720" rtlCol="0" anchor="ctr">
            <a:normAutofit/>
          </a:bodyPr>
          <a:lstStyle/>
          <a:p>
            <a:pPr marL="342900" lvl="0" indent="-342900" algn="l"/>
            <a:br>
              <a:rPr lang="en-US" sz="4400" dirty="0"/>
            </a:br>
            <a:endParaRPr lang="en-US" sz="4400" dirty="0"/>
          </a:p>
        </p:txBody>
      </p:sp>
      <p:sp>
        <p:nvSpPr>
          <p:cNvPr id="3" name="Subtitle 2"/>
          <p:cNvSpPr>
            <a:spLocks noGrp="1"/>
          </p:cNvSpPr>
          <p:nvPr>
            <p:ph type="subTitle" idx="1"/>
          </p:nvPr>
        </p:nvSpPr>
        <p:spPr>
          <a:xfrm>
            <a:off x="276837" y="855676"/>
            <a:ext cx="5511567" cy="5721293"/>
          </a:xfrm>
        </p:spPr>
        <p:txBody>
          <a:bodyPr vert="horz" lIns="91440" tIns="45720" rIns="91440" bIns="45720" rtlCol="0">
            <a:normAutofit fontScale="92500" lnSpcReduction="10000"/>
          </a:bodyPr>
          <a:lstStyle/>
          <a:p>
            <a:pPr algn="l"/>
            <a:r>
              <a:rPr lang="en-US" sz="1100" u="sng" dirty="0"/>
              <a:t>Examples with more integrationist ambitions</a:t>
            </a:r>
          </a:p>
          <a:p>
            <a:pPr algn="l"/>
            <a:r>
              <a:rPr lang="en-US" sz="1100" dirty="0" err="1"/>
              <a:t>Alianza</a:t>
            </a:r>
            <a:r>
              <a:rPr lang="en-US" sz="1100" dirty="0"/>
              <a:t> </a:t>
            </a:r>
            <a:r>
              <a:rPr lang="en-US" sz="1100" dirty="0" err="1"/>
              <a:t>Bolivariana</a:t>
            </a:r>
            <a:r>
              <a:rPr lang="en-US" sz="1100" dirty="0"/>
              <a:t> para los Pueblos de Nuestra América (ALBA); </a:t>
            </a:r>
            <a:r>
              <a:rPr lang="en-US" sz="1100" dirty="0" err="1"/>
              <a:t>Comunidad</a:t>
            </a:r>
            <a:r>
              <a:rPr lang="en-US" sz="1100" dirty="0"/>
              <a:t> Andina (CAN); Caribbean Community (CARICOM); </a:t>
            </a:r>
            <a:r>
              <a:rPr lang="es-ES" sz="1100" dirty="0"/>
              <a:t>Mercado Común del Sur (MERCOSUR/MERCOSUL);</a:t>
            </a:r>
            <a:r>
              <a:rPr lang="en-US" sz="1100" dirty="0"/>
              <a:t> </a:t>
            </a:r>
            <a:r>
              <a:rPr lang="en-GB" sz="1100" dirty="0"/>
              <a:t>Organisation of Eastern Caribbean States (OECS); </a:t>
            </a:r>
            <a:r>
              <a:rPr lang="es-ES" sz="1100" dirty="0"/>
              <a:t>Sistema de la Integración Centroamericana (SICA); Unión de Naciones Suramericanas (UNASUR/UNASUL) </a:t>
            </a:r>
            <a:endParaRPr lang="en-US" sz="1100" dirty="0"/>
          </a:p>
          <a:p>
            <a:pPr algn="l"/>
            <a:r>
              <a:rPr lang="en-US" sz="1100" u="sng" dirty="0"/>
              <a:t>Examples more focused on trade and cooperation</a:t>
            </a:r>
          </a:p>
          <a:p>
            <a:pPr algn="l"/>
            <a:r>
              <a:rPr lang="en-US" sz="1100" dirty="0"/>
              <a:t>African, Caribbean, and Pacific Group of States (ACP);  Association of Caribbean States (ACS/AEC); </a:t>
            </a:r>
            <a:r>
              <a:rPr lang="en-US" sz="1100" dirty="0" err="1"/>
              <a:t>Asociación</a:t>
            </a:r>
            <a:r>
              <a:rPr lang="en-US" sz="1100" dirty="0"/>
              <a:t> </a:t>
            </a:r>
            <a:r>
              <a:rPr lang="en-US" sz="1100" dirty="0" err="1"/>
              <a:t>Latinoamericana</a:t>
            </a:r>
            <a:r>
              <a:rPr lang="en-US" sz="1100" dirty="0"/>
              <a:t> de </a:t>
            </a:r>
            <a:r>
              <a:rPr lang="en-US" sz="1100" dirty="0" err="1"/>
              <a:t>Integración</a:t>
            </a:r>
            <a:r>
              <a:rPr lang="en-US" sz="1100" dirty="0"/>
              <a:t> (ALADI); </a:t>
            </a:r>
            <a:r>
              <a:rPr lang="en-US" sz="1100" dirty="0" err="1"/>
              <a:t>Asociación</a:t>
            </a:r>
            <a:r>
              <a:rPr lang="en-US" sz="1100" dirty="0"/>
              <a:t> </a:t>
            </a:r>
            <a:r>
              <a:rPr lang="en-US" sz="1100" dirty="0" err="1"/>
              <a:t>Latinoamericana</a:t>
            </a:r>
            <a:r>
              <a:rPr lang="en-US" sz="1100" dirty="0"/>
              <a:t> de Libre Comercio (ALALC/LAFTA); Free Trade Area of the Americas (FTAA/ALCA); </a:t>
            </a:r>
            <a:r>
              <a:rPr lang="en-US" sz="1100" dirty="0" err="1"/>
              <a:t>Alianza</a:t>
            </a:r>
            <a:r>
              <a:rPr lang="en-US" sz="1100" dirty="0"/>
              <a:t> del </a:t>
            </a:r>
            <a:r>
              <a:rPr lang="en-US" sz="1100" dirty="0" err="1"/>
              <a:t>Pacífico</a:t>
            </a:r>
            <a:r>
              <a:rPr lang="en-US" sz="1100" dirty="0"/>
              <a:t>; Asia-Pacific Economic Cooperation (APEC); Dominican Republic-Central America FTA (CAFTA-DR);  Caribbean Free Trade Association (CARIFTA); Community of Latin American and Caribbean States (CELAC); </a:t>
            </a:r>
            <a:r>
              <a:rPr lang="en-US" sz="1100" dirty="0" err="1"/>
              <a:t>Comunidad</a:t>
            </a:r>
            <a:r>
              <a:rPr lang="en-US" sz="1100" dirty="0"/>
              <a:t> </a:t>
            </a:r>
            <a:r>
              <a:rPr lang="en-US" sz="1100" dirty="0" err="1"/>
              <a:t>Iberoamericana</a:t>
            </a:r>
            <a:r>
              <a:rPr lang="en-US" sz="1100" dirty="0"/>
              <a:t>; Eastern Caribbean Common Market (ECCM); Rio Group (GRIO); Mercado </a:t>
            </a:r>
            <a:r>
              <a:rPr lang="en-US" sz="1100" dirty="0" err="1"/>
              <a:t>Común</a:t>
            </a:r>
            <a:r>
              <a:rPr lang="en-US" sz="1100" dirty="0"/>
              <a:t> </a:t>
            </a:r>
            <a:r>
              <a:rPr lang="en-US" sz="1100" dirty="0" err="1"/>
              <a:t>Centroamericano</a:t>
            </a:r>
            <a:r>
              <a:rPr lang="en-US" sz="1100" dirty="0"/>
              <a:t> (MCCA/CACM); </a:t>
            </a:r>
            <a:r>
              <a:rPr lang="en-GB" sz="1100" dirty="0"/>
              <a:t>North American Free Trade Agreement (NAFTA); </a:t>
            </a:r>
            <a:r>
              <a:rPr lang="en-US" sz="1100" dirty="0"/>
              <a:t>Organização </a:t>
            </a:r>
            <a:r>
              <a:rPr lang="en-US" sz="1100" dirty="0" err="1"/>
              <a:t>Tratado</a:t>
            </a:r>
            <a:r>
              <a:rPr lang="en-US" sz="1100" dirty="0"/>
              <a:t> de </a:t>
            </a:r>
            <a:r>
              <a:rPr lang="en-US" sz="1100" dirty="0" err="1"/>
              <a:t>Cooperação</a:t>
            </a:r>
            <a:r>
              <a:rPr lang="en-US" sz="1100" dirty="0"/>
              <a:t> </a:t>
            </a:r>
            <a:r>
              <a:rPr lang="en-US" sz="1100" dirty="0" err="1"/>
              <a:t>Amazônica</a:t>
            </a:r>
            <a:r>
              <a:rPr lang="en-US" sz="1100" dirty="0"/>
              <a:t> (OCTA); Organización de </a:t>
            </a:r>
            <a:r>
              <a:rPr lang="en-US" sz="1100" dirty="0" err="1"/>
              <a:t>Estados</a:t>
            </a:r>
            <a:r>
              <a:rPr lang="en-US" sz="1100" dirty="0"/>
              <a:t> </a:t>
            </a:r>
            <a:r>
              <a:rPr lang="en-US" sz="1100" dirty="0" err="1"/>
              <a:t>Centroamericanos</a:t>
            </a:r>
            <a:r>
              <a:rPr lang="en-US" sz="1100" dirty="0"/>
              <a:t> (ODECA); Sistema </a:t>
            </a:r>
            <a:r>
              <a:rPr lang="en-US" sz="1100" dirty="0" err="1"/>
              <a:t>Económico</a:t>
            </a:r>
            <a:r>
              <a:rPr lang="en-US" sz="1100" dirty="0"/>
              <a:t> </a:t>
            </a:r>
            <a:r>
              <a:rPr lang="en-US" sz="1100" dirty="0" err="1"/>
              <a:t>Latinoamericano</a:t>
            </a:r>
            <a:r>
              <a:rPr lang="en-US" sz="1100" dirty="0"/>
              <a:t> y del Caribe (SELA); United States-Mexico-Canada Agreement (USMCA); West Indies Associated States (WISA)</a:t>
            </a:r>
          </a:p>
          <a:p>
            <a:pPr algn="l"/>
            <a:endParaRPr lang="en-US" sz="1100" b="1" u="sng" dirty="0"/>
          </a:p>
          <a:p>
            <a:pPr algn="l"/>
            <a:r>
              <a:rPr lang="en-US" sz="1100" b="1" u="sng" dirty="0"/>
              <a:t>Observations</a:t>
            </a:r>
          </a:p>
          <a:p>
            <a:pPr marL="171450" indent="-228600" algn="l">
              <a:buFont typeface="Arial" panose="020B0604020202020204" pitchFamily="34" charset="0"/>
              <a:buChar char="•"/>
            </a:pPr>
            <a:r>
              <a:rPr lang="en-US" sz="1100" b="1" dirty="0"/>
              <a:t>Even in by far the most integrationist of regions outside of the EU, note the variety – FTAs vs Customs Unions, Cooperation agreements vs Bolivarian, microstate postcolonial mergers of scale</a:t>
            </a:r>
          </a:p>
          <a:p>
            <a:pPr marL="171450" indent="-228600" algn="l">
              <a:buFont typeface="Arial" panose="020B0604020202020204" pitchFamily="34" charset="0"/>
              <a:buChar char="•"/>
            </a:pPr>
            <a:r>
              <a:rPr lang="en-US" sz="1100" b="1" dirty="0"/>
              <a:t> The majority are focused on links rather than integration</a:t>
            </a:r>
          </a:p>
          <a:p>
            <a:pPr marL="171450" indent="-228600" algn="l">
              <a:buFont typeface="Arial" panose="020B0604020202020204" pitchFamily="34" charset="0"/>
              <a:buChar char="•"/>
            </a:pPr>
            <a:r>
              <a:rPr lang="en-US" sz="1100" b="1" dirty="0"/>
              <a:t>Developed economies and Common Law countries tend to pursue trade and cooperation</a:t>
            </a:r>
            <a:endParaRPr lang="en-US" sz="1100" dirty="0"/>
          </a:p>
          <a:p>
            <a:pPr marL="171450" indent="-228600" algn="l" fontAlgn="base">
              <a:buFont typeface="Arial" panose="020B0604020202020204" pitchFamily="34" charset="0"/>
              <a:buChar char="•"/>
            </a:pPr>
            <a:r>
              <a:rPr lang="en-US" sz="1100" b="1" dirty="0"/>
              <a:t>Protectionist and Hard Left countries prefer customs unions (anti-US undercurrent)</a:t>
            </a:r>
          </a:p>
          <a:p>
            <a:pPr marL="171450" indent="-228600" algn="l" fontAlgn="base">
              <a:buFont typeface="Arial" panose="020B0604020202020204" pitchFamily="34" charset="0"/>
              <a:buChar char="•"/>
            </a:pPr>
            <a:r>
              <a:rPr lang="en-US" sz="1100" b="1" dirty="0"/>
              <a:t>Microstates and small economies have the greatest inherent motive for </a:t>
            </a:r>
            <a:r>
              <a:rPr lang="en-US" sz="1100" b="1" dirty="0" err="1"/>
              <a:t>federalising</a:t>
            </a:r>
            <a:endParaRPr lang="en-US" sz="1100" b="1" dirty="0"/>
          </a:p>
          <a:p>
            <a:pPr marL="171450" indent="-228600" algn="l" fontAlgn="base">
              <a:buFont typeface="Arial" panose="020B0604020202020204" pitchFamily="34" charset="0"/>
              <a:buChar char="•"/>
            </a:pPr>
            <a:r>
              <a:rPr lang="en-US" sz="1100" b="1" dirty="0"/>
              <a:t>Countries aspiring to political merger notably base their model on the EU</a:t>
            </a:r>
          </a:p>
          <a:p>
            <a:pPr marL="171450" indent="-228600" algn="l" fontAlgn="base">
              <a:buFont typeface="Arial" panose="020B0604020202020204" pitchFamily="34" charset="0"/>
              <a:buChar char="•"/>
            </a:pPr>
            <a:r>
              <a:rPr lang="en-US" sz="1100" b="1" dirty="0"/>
              <a:t>There is greater success at political integration where there are socio-cultural similarities and  common prior historical governance. Even then, continental uniformity remains a big ask</a:t>
            </a:r>
          </a:p>
          <a:p>
            <a:pPr marL="171450" indent="-228600" algn="l" fontAlgn="base">
              <a:buFont typeface="Arial" panose="020B0604020202020204" pitchFamily="34" charset="0"/>
              <a:buChar char="•"/>
            </a:pPr>
            <a:r>
              <a:rPr lang="en-US" sz="1100" b="1" dirty="0"/>
              <a:t>There is always an alternative for cooperation other than chasing deep political integration, which risks wider failure when it stalls</a:t>
            </a:r>
          </a:p>
          <a:p>
            <a:pPr marL="171450" indent="-228600" algn="l" fontAlgn="base">
              <a:buFont typeface="Arial" panose="020B0604020202020204" pitchFamily="34" charset="0"/>
              <a:buChar char="•"/>
            </a:pPr>
            <a:r>
              <a:rPr lang="en-US" sz="1100" b="1" dirty="0"/>
              <a:t>UK Brexit negotiators should take heart and reject any </a:t>
            </a:r>
            <a:r>
              <a:rPr lang="en-US" sz="1100" b="1" dirty="0" err="1"/>
              <a:t>Barnier</a:t>
            </a:r>
            <a:r>
              <a:rPr lang="en-US" sz="1100" b="1" dirty="0"/>
              <a:t> </a:t>
            </a:r>
            <a:r>
              <a:rPr lang="en-US" sz="1100" b="1" dirty="0" err="1"/>
              <a:t>Bolivarianism</a:t>
            </a:r>
            <a:r>
              <a:rPr lang="en-US" sz="1100" b="1" dirty="0"/>
              <a:t>…</a:t>
            </a:r>
            <a:endParaRPr lang="en-US" sz="800" b="1" dirty="0"/>
          </a:p>
          <a:p>
            <a:pPr indent="-228600" algn="l">
              <a:buFont typeface="Arial" panose="020B0604020202020204" pitchFamily="34" charset="0"/>
              <a:buChar char="•"/>
            </a:pPr>
            <a:endParaRPr lang="en-US" sz="800" b="1" dirty="0"/>
          </a:p>
          <a:p>
            <a:pPr indent="-228600" algn="l">
              <a:buFont typeface="Arial" panose="020B0604020202020204" pitchFamily="34" charset="0"/>
              <a:buChar char="•"/>
            </a:pPr>
            <a:endParaRPr lang="en-US" sz="800" b="1" dirty="0"/>
          </a:p>
          <a:p>
            <a:pPr indent="-228600" algn="l">
              <a:buFont typeface="Arial" panose="020B0604020202020204" pitchFamily="34" charset="0"/>
              <a:buChar char="•"/>
            </a:pPr>
            <a:endParaRPr lang="en-US" sz="800" b="1" dirty="0"/>
          </a:p>
          <a:p>
            <a:pPr indent="-228600" algn="l">
              <a:buFont typeface="Arial" panose="020B0604020202020204" pitchFamily="34" charset="0"/>
              <a:buChar char="•"/>
            </a:pPr>
            <a:endParaRPr lang="en-US" sz="800" dirty="0"/>
          </a:p>
        </p:txBody>
      </p:sp>
      <p:sp>
        <p:nvSpPr>
          <p:cNvPr id="4" name="Rectangle 3"/>
          <p:cNvSpPr/>
          <p:nvPr/>
        </p:nvSpPr>
        <p:spPr>
          <a:xfrm>
            <a:off x="804672" y="365125"/>
            <a:ext cx="9754271" cy="424732"/>
          </a:xfrm>
          <a:prstGeom prst="rect">
            <a:avLst/>
          </a:prstGeom>
        </p:spPr>
        <p:txBody>
          <a:bodyPr wrap="square">
            <a:spAutoFit/>
          </a:bodyPr>
          <a:lstStyle/>
          <a:p>
            <a:pPr lvl="0" algn="ctr">
              <a:lnSpc>
                <a:spcPct val="90000"/>
              </a:lnSpc>
              <a:spcBef>
                <a:spcPts val="1000"/>
              </a:spcBef>
            </a:pPr>
            <a:r>
              <a:rPr lang="en-GB" sz="2400" dirty="0">
                <a:solidFill>
                  <a:srgbClr val="FF9999"/>
                </a:solidFill>
              </a:rPr>
              <a:t>Modelling comparison: what can we learn from parallels in the Americas?</a:t>
            </a:r>
          </a:p>
        </p:txBody>
      </p:sp>
      <p:sp>
        <p:nvSpPr>
          <p:cNvPr id="8" name="TextBox 7">
            <a:extLst>
              <a:ext uri="{FF2B5EF4-FFF2-40B4-BE49-F238E27FC236}">
                <a16:creationId xmlns:a16="http://schemas.microsoft.com/office/drawing/2014/main" id="{777451AA-939A-40E6-B583-0C3248D7B8DB}"/>
              </a:ext>
            </a:extLst>
          </p:cNvPr>
          <p:cNvSpPr txBox="1"/>
          <p:nvPr/>
        </p:nvSpPr>
        <p:spPr>
          <a:xfrm>
            <a:off x="350930" y="6594374"/>
            <a:ext cx="4220334" cy="246221"/>
          </a:xfrm>
          <a:prstGeom prst="rect">
            <a:avLst/>
          </a:prstGeom>
          <a:noFill/>
        </p:spPr>
        <p:txBody>
          <a:bodyPr wrap="square" rtlCol="0">
            <a:spAutoFit/>
          </a:bodyPr>
          <a:lstStyle/>
          <a:p>
            <a:pPr algn="ctr"/>
            <a:r>
              <a:rPr lang="en-GB" sz="1000" dirty="0">
                <a:solidFill>
                  <a:srgbClr val="FF9999"/>
                </a:solidFill>
              </a:rPr>
              <a:t>“</a:t>
            </a:r>
            <a:r>
              <a:rPr lang="en-GB" sz="1000" i="1" dirty="0">
                <a:solidFill>
                  <a:srgbClr val="FF9999"/>
                </a:solidFill>
              </a:rPr>
              <a:t>New World Order</a:t>
            </a:r>
            <a:r>
              <a:rPr lang="en-GB" sz="1000" dirty="0">
                <a:solidFill>
                  <a:srgbClr val="FF9999"/>
                </a:solidFill>
              </a:rPr>
              <a:t>”  - www.theredcell.co.uk/research</a:t>
            </a:r>
          </a:p>
        </p:txBody>
      </p:sp>
    </p:spTree>
    <p:extLst>
      <p:ext uri="{BB962C8B-B14F-4D97-AF65-F5344CB8AC3E}">
        <p14:creationId xmlns:p14="http://schemas.microsoft.com/office/powerpoint/2010/main" val="34305556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1867</Words>
  <Application>Microsoft Office PowerPoint</Application>
  <PresentationFormat>Widescreen</PresentationFormat>
  <Paragraphs>130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A Grand Staircase</vt:lpstr>
      <vt:lpstr>The slide presented by Michel Barnier, European Commission Chief Negotiator, to the Heads of State and Government at the European Council (Article 50) on 15 December 2017</vt:lpstr>
      <vt:lpstr>         EU member state             Subsumed state              EU membership with opt-outs/opt-ins                 EEA                   Transitional Europe Agreement Establishing an Association                     Protocol 3 Association (at least four distinguishable variations)                       Outermost Region (OMR)                          Quasi-OMR                             EU-OCTA (OCT Association)                              Customs Exemptions and Monetary Agreement                                Non-EU-OCTA                                   Proxy access                                    Cooperation and Customs Union                                      Customs Union                                        EU exclave                                          Deep and Comprehensive Free Trade Agreement (DCFTA)                                            Sectorals plus Free Trade Agreement                                                                            Transatlantic Trade and Investment Partnership (TTIP, pending)                                                Comprehensive Trade and Economic Agreement (CETA, ongoing)                                                  Pre-accession Free Trade Agreement (CEFTA)                                                   Partnership Agreement within devolution                                                     FTA with amended Protocol 1                                                                               New Generation FTA                                                        Bilateral Stabilisation and Association Agreement                                                          Association Agreement and Additional Protocol                                                          Association Agreement With a Strong Trade Component                                                            Euro-Mediterranean Agreement Establishing an Association (EMAA)                                                              FTA (example ongoing)                                                                Agreement on Commercial and Economic Cooperation (ACEC)                                                                  Agreement on Trade and Economic Cooperation (ATEC)                                                                    Agreement on Partnership, Political Coordination and Cooperation Agreement (EPCCA)                                                                      Interim Agreement on Trade and Trade-Related Matters                                                                         Unacknowledged legacy access                                                                           Trade Agreement                                                                             Economic Partnership Agreement                                                                               Interim Economic Partnership Agreement                                                                                 Comprehensive Partnership and Cooperation Agreement                                                                                   Partnership and Cooperation Agreement (PCA)                                                                                     Trade, Development and Cooperation Agreement (ATDC)                                                                                       Generalised/Global System of Preferences Plus (GSP+)                                                                                         Generalised/Global System of Preferences with preferential rates                                                                                           Partnership Agreement (several emerging variations)                                                                                             Cooperation Agreement                                                                                               Most Favoured Nation (MFN) plus Joint Programming                                                                                                  Unofficial Currency Union                                                                                                     sui generis subject of public international law                                                                                                      WTO MFN                                                                                                        Agreement on Trade and Commercial and Economic Cooperation (ATCEC)                                                                                                          de iure membership plus Green Line legislation but with embargo                                                                                                              Less Than WTO </vt:lpstr>
      <vt:lpstr>Context of relative advantage</vt:lpstr>
      <vt:lpstr>Updated modelling (OCT 20): a set of stairwells involving 65 types of deal (relative hierarchy is open to debate – the key feature is the range)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Grand Staircase</dc:title>
  <dc:creator>ROTHERHAM, Lee</dc:creator>
  <cp:lastModifiedBy>ROTHERHAM, Lee</cp:lastModifiedBy>
  <cp:revision>43</cp:revision>
  <dcterms:created xsi:type="dcterms:W3CDTF">2020-10-21T11:09:43Z</dcterms:created>
  <dcterms:modified xsi:type="dcterms:W3CDTF">2020-10-23T08:28:01Z</dcterms:modified>
</cp:coreProperties>
</file>